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53"/>
  </p:notesMasterIdLst>
  <p:sldIdLst>
    <p:sldId id="266" r:id="rId5"/>
    <p:sldId id="299" r:id="rId6"/>
    <p:sldId id="268" r:id="rId7"/>
    <p:sldId id="305" r:id="rId8"/>
    <p:sldId id="267" r:id="rId9"/>
    <p:sldId id="286" r:id="rId10"/>
    <p:sldId id="285" r:id="rId11"/>
    <p:sldId id="257" r:id="rId12"/>
    <p:sldId id="283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81" r:id="rId24"/>
    <p:sldId id="279" r:id="rId25"/>
    <p:sldId id="284" r:id="rId26"/>
    <p:sldId id="302" r:id="rId27"/>
    <p:sldId id="307" r:id="rId28"/>
    <p:sldId id="282" r:id="rId29"/>
    <p:sldId id="308" r:id="rId30"/>
    <p:sldId id="287" r:id="rId31"/>
    <p:sldId id="280" r:id="rId32"/>
    <p:sldId id="310" r:id="rId33"/>
    <p:sldId id="313" r:id="rId34"/>
    <p:sldId id="312" r:id="rId35"/>
    <p:sldId id="288" r:id="rId36"/>
    <p:sldId id="289" r:id="rId37"/>
    <p:sldId id="290" r:id="rId38"/>
    <p:sldId id="291" r:id="rId39"/>
    <p:sldId id="292" r:id="rId40"/>
    <p:sldId id="295" r:id="rId41"/>
    <p:sldId id="300" r:id="rId42"/>
    <p:sldId id="311" r:id="rId43"/>
    <p:sldId id="294" r:id="rId44"/>
    <p:sldId id="296" r:id="rId45"/>
    <p:sldId id="297" r:id="rId46"/>
    <p:sldId id="309" r:id="rId47"/>
    <p:sldId id="293" r:id="rId48"/>
    <p:sldId id="301" r:id="rId49"/>
    <p:sldId id="304" r:id="rId50"/>
    <p:sldId id="306" r:id="rId51"/>
    <p:sldId id="298" r:id="rId5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>
        <p:scale>
          <a:sx n="85" d="100"/>
          <a:sy n="85" d="100"/>
        </p:scale>
        <p:origin x="595" y="2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ableStyles" Target="tableStyle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914C73C-298C-4797-9B7C-C497E0763033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2739CE3-4FA4-4B0C-9E42-7959CD9AF6E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Intro</a:t>
          </a:r>
        </a:p>
      </dgm:t>
    </dgm:pt>
    <dgm:pt modelId="{868A5F5B-1EA3-418E-A271-9371A0E10DEB}" type="parTrans" cxnId="{EA00D525-D34A-4BC1-8C19-B7163ADB6D7C}">
      <dgm:prSet/>
      <dgm:spPr/>
      <dgm:t>
        <a:bodyPr/>
        <a:lstStyle/>
        <a:p>
          <a:endParaRPr lang="en-US"/>
        </a:p>
      </dgm:t>
    </dgm:pt>
    <dgm:pt modelId="{FF38DE40-30F2-4105-B483-99AA77F03C81}" type="sibTrans" cxnId="{EA00D525-D34A-4BC1-8C19-B7163ADB6D7C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AF69B217-D9A1-4DFC-BD3F-3AE38FA11B8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When do people hunt?</a:t>
          </a:r>
        </a:p>
      </dgm:t>
    </dgm:pt>
    <dgm:pt modelId="{24A6ED22-090B-49F9-BFD6-B0EDD48D1C74}" type="parTrans" cxnId="{82D58810-0BE7-4479-B7EB-1B6A85DEF2A6}">
      <dgm:prSet/>
      <dgm:spPr/>
      <dgm:t>
        <a:bodyPr/>
        <a:lstStyle/>
        <a:p>
          <a:endParaRPr lang="en-US"/>
        </a:p>
      </dgm:t>
    </dgm:pt>
    <dgm:pt modelId="{1E1C12F9-4E44-429E-910E-47A328ED2DCA}" type="sibTrans" cxnId="{82D58810-0BE7-4479-B7EB-1B6A85DEF2A6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99259889-057D-4311-9BC1-C995F8087E2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Setting up the (incident) scene</a:t>
          </a:r>
        </a:p>
      </dgm:t>
    </dgm:pt>
    <dgm:pt modelId="{827EB6ED-67B0-488A-A7CF-7B18F91FC1B2}" type="parTrans" cxnId="{49FB7AA4-751E-4B31-BC3C-7EFE38ACB52C}">
      <dgm:prSet/>
      <dgm:spPr/>
      <dgm:t>
        <a:bodyPr/>
        <a:lstStyle/>
        <a:p>
          <a:endParaRPr lang="en-US"/>
        </a:p>
      </dgm:t>
    </dgm:pt>
    <dgm:pt modelId="{66B33980-FB6B-43E6-BF0B-916BAED38055}" type="sibTrans" cxnId="{49FB7AA4-751E-4B31-BC3C-7EFE38ACB52C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D04B92AF-333C-4779-8DB5-3A8463C6291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Let’s go hunting</a:t>
          </a:r>
        </a:p>
      </dgm:t>
    </dgm:pt>
    <dgm:pt modelId="{1A689A9D-6E2E-427D-A072-D089BBF1AE40}" type="parTrans" cxnId="{89CB21B5-39EE-4FA6-B2DD-020330C6B587}">
      <dgm:prSet/>
      <dgm:spPr/>
      <dgm:t>
        <a:bodyPr/>
        <a:lstStyle/>
        <a:p>
          <a:endParaRPr lang="en-US"/>
        </a:p>
      </dgm:t>
    </dgm:pt>
    <dgm:pt modelId="{56B3BC23-1B70-44CB-80CB-40E3818952F4}" type="sibTrans" cxnId="{89CB21B5-39EE-4FA6-B2DD-020330C6B587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792A5974-41D3-4839-8081-E303D7BD7D5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Better hunting</a:t>
          </a:r>
        </a:p>
      </dgm:t>
    </dgm:pt>
    <dgm:pt modelId="{450E2B3E-D2A2-4654-96F5-C8D055C202B0}" type="parTrans" cxnId="{C2563027-0151-4AB2-B75A-2C3B16F26E60}">
      <dgm:prSet/>
      <dgm:spPr/>
      <dgm:t>
        <a:bodyPr/>
        <a:lstStyle/>
        <a:p>
          <a:endParaRPr lang="en-US"/>
        </a:p>
      </dgm:t>
    </dgm:pt>
    <dgm:pt modelId="{573DE118-8108-4A5C-8693-3A3346457CC9}" type="sibTrans" cxnId="{C2563027-0151-4AB2-B75A-2C3B16F26E60}">
      <dgm:prSet/>
      <dgm:spPr/>
      <dgm:t>
        <a:bodyPr/>
        <a:lstStyle/>
        <a:p>
          <a:endParaRPr lang="en-US"/>
        </a:p>
      </dgm:t>
    </dgm:pt>
    <dgm:pt modelId="{003854B4-8AB4-4455-B173-CF4B7E9C775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Don’t get hunted</a:t>
          </a:r>
        </a:p>
      </dgm:t>
    </dgm:pt>
    <dgm:pt modelId="{8953310A-FEAA-45C0-B2DA-2DA9DD34DB99}" type="parTrans" cxnId="{1408F16B-9DDA-4AEC-BEDA-6953F7D41BB2}">
      <dgm:prSet/>
      <dgm:spPr/>
      <dgm:t>
        <a:bodyPr/>
        <a:lstStyle/>
        <a:p>
          <a:endParaRPr lang="en-NL"/>
        </a:p>
      </dgm:t>
    </dgm:pt>
    <dgm:pt modelId="{4C5B8137-3EEE-4024-9F17-93C78C47D1FB}" type="sibTrans" cxnId="{1408F16B-9DDA-4AEC-BEDA-6953F7D41BB2}">
      <dgm:prSet/>
      <dgm:spPr/>
      <dgm:t>
        <a:bodyPr/>
        <a:lstStyle/>
        <a:p>
          <a:endParaRPr lang="en-NL"/>
        </a:p>
      </dgm:t>
    </dgm:pt>
    <dgm:pt modelId="{A26C70B9-E7C0-4C57-92C0-6896BD43AF3E}" type="pres">
      <dgm:prSet presAssocID="{B914C73C-298C-4797-9B7C-C497E0763033}" presName="root" presStyleCnt="0">
        <dgm:presLayoutVars>
          <dgm:dir/>
          <dgm:resizeHandles val="exact"/>
        </dgm:presLayoutVars>
      </dgm:prSet>
      <dgm:spPr/>
    </dgm:pt>
    <dgm:pt modelId="{9D613F16-5025-4758-97A1-E5C616897AD9}" type="pres">
      <dgm:prSet presAssocID="{02739CE3-4FA4-4B0C-9E42-7959CD9AF6E6}" presName="compNode" presStyleCnt="0"/>
      <dgm:spPr/>
    </dgm:pt>
    <dgm:pt modelId="{C7D1E730-CA93-403A-AD3E-A064DAF11F08}" type="pres">
      <dgm:prSet presAssocID="{02739CE3-4FA4-4B0C-9E42-7959CD9AF6E6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host"/>
        </a:ext>
      </dgm:extLst>
    </dgm:pt>
    <dgm:pt modelId="{F4B6F108-0660-4F6E-9D30-7D19AA9620E1}" type="pres">
      <dgm:prSet presAssocID="{02739CE3-4FA4-4B0C-9E42-7959CD9AF6E6}" presName="spaceRect" presStyleCnt="0"/>
      <dgm:spPr/>
    </dgm:pt>
    <dgm:pt modelId="{75AB47FF-B968-458E-833A-7994339912F0}" type="pres">
      <dgm:prSet presAssocID="{02739CE3-4FA4-4B0C-9E42-7959CD9AF6E6}" presName="textRect" presStyleLbl="revTx" presStyleIdx="0" presStyleCnt="6">
        <dgm:presLayoutVars>
          <dgm:chMax val="1"/>
          <dgm:chPref val="1"/>
        </dgm:presLayoutVars>
      </dgm:prSet>
      <dgm:spPr/>
    </dgm:pt>
    <dgm:pt modelId="{3B9C370F-5261-457F-9308-6866E42BBCB6}" type="pres">
      <dgm:prSet presAssocID="{FF38DE40-30F2-4105-B483-99AA77F03C81}" presName="sibTrans" presStyleCnt="0"/>
      <dgm:spPr/>
    </dgm:pt>
    <dgm:pt modelId="{67008A38-73B2-4CA8-936E-C7952A6A49E9}" type="pres">
      <dgm:prSet presAssocID="{AF69B217-D9A1-4DFC-BD3F-3AE38FA11B8F}" presName="compNode" presStyleCnt="0"/>
      <dgm:spPr/>
    </dgm:pt>
    <dgm:pt modelId="{E8CB1F20-4C99-4B35-99C6-92BFBAD12D85}" type="pres">
      <dgm:prSet presAssocID="{AF69B217-D9A1-4DFC-BD3F-3AE38FA11B8F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inoculars"/>
        </a:ext>
      </dgm:extLst>
    </dgm:pt>
    <dgm:pt modelId="{0CF0BFCF-C08C-4042-BE03-1B8FB3BA56F8}" type="pres">
      <dgm:prSet presAssocID="{AF69B217-D9A1-4DFC-BD3F-3AE38FA11B8F}" presName="spaceRect" presStyleCnt="0"/>
      <dgm:spPr/>
    </dgm:pt>
    <dgm:pt modelId="{AC6CA320-399B-4F6F-8389-D40153D917C7}" type="pres">
      <dgm:prSet presAssocID="{AF69B217-D9A1-4DFC-BD3F-3AE38FA11B8F}" presName="textRect" presStyleLbl="revTx" presStyleIdx="1" presStyleCnt="6">
        <dgm:presLayoutVars>
          <dgm:chMax val="1"/>
          <dgm:chPref val="1"/>
        </dgm:presLayoutVars>
      </dgm:prSet>
      <dgm:spPr/>
    </dgm:pt>
    <dgm:pt modelId="{D2912D03-3186-4501-B7B3-96AD0DE008CE}" type="pres">
      <dgm:prSet presAssocID="{1E1C12F9-4E44-429E-910E-47A328ED2DCA}" presName="sibTrans" presStyleCnt="0"/>
      <dgm:spPr/>
    </dgm:pt>
    <dgm:pt modelId="{BA6109E3-0384-45A0-8A37-E51FEECC3A3A}" type="pres">
      <dgm:prSet presAssocID="{99259889-057D-4311-9BC1-C995F8087E2B}" presName="compNode" presStyleCnt="0"/>
      <dgm:spPr/>
    </dgm:pt>
    <dgm:pt modelId="{947A5354-6133-488E-A04E-A79B310A9D45}" type="pres">
      <dgm:prSet presAssocID="{99259889-057D-4311-9BC1-C995F8087E2B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irefighter"/>
        </a:ext>
      </dgm:extLst>
    </dgm:pt>
    <dgm:pt modelId="{B027DF42-A938-404C-8830-DC8B0CC4AA3D}" type="pres">
      <dgm:prSet presAssocID="{99259889-057D-4311-9BC1-C995F8087E2B}" presName="spaceRect" presStyleCnt="0"/>
      <dgm:spPr/>
    </dgm:pt>
    <dgm:pt modelId="{9758DD50-6FB6-46F9-8BE3-D31B177332EC}" type="pres">
      <dgm:prSet presAssocID="{99259889-057D-4311-9BC1-C995F8087E2B}" presName="textRect" presStyleLbl="revTx" presStyleIdx="2" presStyleCnt="6">
        <dgm:presLayoutVars>
          <dgm:chMax val="1"/>
          <dgm:chPref val="1"/>
        </dgm:presLayoutVars>
      </dgm:prSet>
      <dgm:spPr/>
    </dgm:pt>
    <dgm:pt modelId="{5C9BBC25-A050-4355-9D0B-0D099DA9321E}" type="pres">
      <dgm:prSet presAssocID="{66B33980-FB6B-43E6-BF0B-916BAED38055}" presName="sibTrans" presStyleCnt="0"/>
      <dgm:spPr/>
    </dgm:pt>
    <dgm:pt modelId="{654CD383-DDF7-40D9-A4D7-7E54FE3DEC2B}" type="pres">
      <dgm:prSet presAssocID="{D04B92AF-333C-4779-8DB5-3A8463C62912}" presName="compNode" presStyleCnt="0"/>
      <dgm:spPr/>
    </dgm:pt>
    <dgm:pt modelId="{3022479E-0917-4E13-8113-143D1E73993C}" type="pres">
      <dgm:prSet presAssocID="{D04B92AF-333C-4779-8DB5-3A8463C62912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og"/>
        </a:ext>
      </dgm:extLst>
    </dgm:pt>
    <dgm:pt modelId="{9C22D178-835D-4853-BB0C-44598187866F}" type="pres">
      <dgm:prSet presAssocID="{D04B92AF-333C-4779-8DB5-3A8463C62912}" presName="spaceRect" presStyleCnt="0"/>
      <dgm:spPr/>
    </dgm:pt>
    <dgm:pt modelId="{8B2BB651-8F40-41E3-83D7-EC010D8FC89C}" type="pres">
      <dgm:prSet presAssocID="{D04B92AF-333C-4779-8DB5-3A8463C62912}" presName="textRect" presStyleLbl="revTx" presStyleIdx="3" presStyleCnt="6">
        <dgm:presLayoutVars>
          <dgm:chMax val="1"/>
          <dgm:chPref val="1"/>
        </dgm:presLayoutVars>
      </dgm:prSet>
      <dgm:spPr/>
    </dgm:pt>
    <dgm:pt modelId="{908238EE-9FF0-4212-8464-619F364CCADB}" type="pres">
      <dgm:prSet presAssocID="{56B3BC23-1B70-44CB-80CB-40E3818952F4}" presName="sibTrans" presStyleCnt="0"/>
      <dgm:spPr/>
    </dgm:pt>
    <dgm:pt modelId="{EE6DFE07-32C2-47EC-9695-F23B6807C774}" type="pres">
      <dgm:prSet presAssocID="{792A5974-41D3-4839-8081-E303D7BD7D5E}" presName="compNode" presStyleCnt="0"/>
      <dgm:spPr/>
    </dgm:pt>
    <dgm:pt modelId="{5F55A82B-5E4D-424A-8039-3FAEB9A604E4}" type="pres">
      <dgm:prSet presAssocID="{792A5974-41D3-4839-8081-E303D7BD7D5E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Add with solid fill"/>
        </a:ext>
      </dgm:extLst>
    </dgm:pt>
    <dgm:pt modelId="{C89BCC10-91C5-40F8-9403-E4B9E4A5C9C2}" type="pres">
      <dgm:prSet presAssocID="{792A5974-41D3-4839-8081-E303D7BD7D5E}" presName="spaceRect" presStyleCnt="0"/>
      <dgm:spPr/>
    </dgm:pt>
    <dgm:pt modelId="{DE5D7486-FA04-4FC4-A6F2-5AAE7688C17A}" type="pres">
      <dgm:prSet presAssocID="{792A5974-41D3-4839-8081-E303D7BD7D5E}" presName="textRect" presStyleLbl="revTx" presStyleIdx="4" presStyleCnt="6">
        <dgm:presLayoutVars>
          <dgm:chMax val="1"/>
          <dgm:chPref val="1"/>
        </dgm:presLayoutVars>
      </dgm:prSet>
      <dgm:spPr/>
    </dgm:pt>
    <dgm:pt modelId="{8A5DD9B2-0E6D-4D88-87CD-C28A35E5E7E6}" type="pres">
      <dgm:prSet presAssocID="{573DE118-8108-4A5C-8693-3A3346457CC9}" presName="sibTrans" presStyleCnt="0"/>
      <dgm:spPr/>
    </dgm:pt>
    <dgm:pt modelId="{C947C595-181E-489A-87A8-E714A9C6D5A6}" type="pres">
      <dgm:prSet presAssocID="{003854B4-8AB4-4455-B173-CF4B7E9C7757}" presName="compNode" presStyleCnt="0"/>
      <dgm:spPr/>
    </dgm:pt>
    <dgm:pt modelId="{4D599A55-3F29-4E7E-B6CE-40EBFDC10E81}" type="pres">
      <dgm:prSet presAssocID="{003854B4-8AB4-4455-B173-CF4B7E9C7757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ow"/>
        </a:ext>
      </dgm:extLst>
    </dgm:pt>
    <dgm:pt modelId="{9CA374C0-FF96-4113-9321-BCD338C6276C}" type="pres">
      <dgm:prSet presAssocID="{003854B4-8AB4-4455-B173-CF4B7E9C7757}" presName="spaceRect" presStyleCnt="0"/>
      <dgm:spPr/>
    </dgm:pt>
    <dgm:pt modelId="{6734E867-A136-4EF7-9CC2-7C228FB60A4A}" type="pres">
      <dgm:prSet presAssocID="{003854B4-8AB4-4455-B173-CF4B7E9C7757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82D58810-0BE7-4479-B7EB-1B6A85DEF2A6}" srcId="{B914C73C-298C-4797-9B7C-C497E0763033}" destId="{AF69B217-D9A1-4DFC-BD3F-3AE38FA11B8F}" srcOrd="1" destOrd="0" parTransId="{24A6ED22-090B-49F9-BFD6-B0EDD48D1C74}" sibTransId="{1E1C12F9-4E44-429E-910E-47A328ED2DCA}"/>
    <dgm:cxn modelId="{067A9317-444D-4DFE-AAE9-419EB711D865}" type="presOf" srcId="{D04B92AF-333C-4779-8DB5-3A8463C62912}" destId="{8B2BB651-8F40-41E3-83D7-EC010D8FC89C}" srcOrd="0" destOrd="0" presId="urn:microsoft.com/office/officeart/2018/2/layout/IconLabelList"/>
    <dgm:cxn modelId="{EA00D525-D34A-4BC1-8C19-B7163ADB6D7C}" srcId="{B914C73C-298C-4797-9B7C-C497E0763033}" destId="{02739CE3-4FA4-4B0C-9E42-7959CD9AF6E6}" srcOrd="0" destOrd="0" parTransId="{868A5F5B-1EA3-418E-A271-9371A0E10DEB}" sibTransId="{FF38DE40-30F2-4105-B483-99AA77F03C81}"/>
    <dgm:cxn modelId="{C2563027-0151-4AB2-B75A-2C3B16F26E60}" srcId="{B914C73C-298C-4797-9B7C-C497E0763033}" destId="{792A5974-41D3-4839-8081-E303D7BD7D5E}" srcOrd="4" destOrd="0" parTransId="{450E2B3E-D2A2-4654-96F5-C8D055C202B0}" sibTransId="{573DE118-8108-4A5C-8693-3A3346457CC9}"/>
    <dgm:cxn modelId="{198E3330-1604-4558-BB59-61C75530FA94}" type="presOf" srcId="{AF69B217-D9A1-4DFC-BD3F-3AE38FA11B8F}" destId="{AC6CA320-399B-4F6F-8389-D40153D917C7}" srcOrd="0" destOrd="0" presId="urn:microsoft.com/office/officeart/2018/2/layout/IconLabelList"/>
    <dgm:cxn modelId="{A2386765-E2B9-417A-A36B-95613BDE2261}" type="presOf" srcId="{003854B4-8AB4-4455-B173-CF4B7E9C7757}" destId="{6734E867-A136-4EF7-9CC2-7C228FB60A4A}" srcOrd="0" destOrd="0" presId="urn:microsoft.com/office/officeart/2018/2/layout/IconLabelList"/>
    <dgm:cxn modelId="{1408F16B-9DDA-4AEC-BEDA-6953F7D41BB2}" srcId="{B914C73C-298C-4797-9B7C-C497E0763033}" destId="{003854B4-8AB4-4455-B173-CF4B7E9C7757}" srcOrd="5" destOrd="0" parTransId="{8953310A-FEAA-45C0-B2DA-2DA9DD34DB99}" sibTransId="{4C5B8137-3EEE-4024-9F17-93C78C47D1FB}"/>
    <dgm:cxn modelId="{49FB7AA4-751E-4B31-BC3C-7EFE38ACB52C}" srcId="{B914C73C-298C-4797-9B7C-C497E0763033}" destId="{99259889-057D-4311-9BC1-C995F8087E2B}" srcOrd="2" destOrd="0" parTransId="{827EB6ED-67B0-488A-A7CF-7B18F91FC1B2}" sibTransId="{66B33980-FB6B-43E6-BF0B-916BAED38055}"/>
    <dgm:cxn modelId="{89CB21B5-39EE-4FA6-B2DD-020330C6B587}" srcId="{B914C73C-298C-4797-9B7C-C497E0763033}" destId="{D04B92AF-333C-4779-8DB5-3A8463C62912}" srcOrd="3" destOrd="0" parTransId="{1A689A9D-6E2E-427D-A072-D089BBF1AE40}" sibTransId="{56B3BC23-1B70-44CB-80CB-40E3818952F4}"/>
    <dgm:cxn modelId="{2A66BEC7-3F3F-4FD2-9A17-DF4A11B87466}" type="presOf" srcId="{02739CE3-4FA4-4B0C-9E42-7959CD9AF6E6}" destId="{75AB47FF-B968-458E-833A-7994339912F0}" srcOrd="0" destOrd="0" presId="urn:microsoft.com/office/officeart/2018/2/layout/IconLabelList"/>
    <dgm:cxn modelId="{2507F1C9-6AA1-45B9-9418-BFAF28AF13CA}" type="presOf" srcId="{99259889-057D-4311-9BC1-C995F8087E2B}" destId="{9758DD50-6FB6-46F9-8BE3-D31B177332EC}" srcOrd="0" destOrd="0" presId="urn:microsoft.com/office/officeart/2018/2/layout/IconLabelList"/>
    <dgm:cxn modelId="{9CC868DA-443D-4873-9B6D-9821D4D2866D}" type="presOf" srcId="{792A5974-41D3-4839-8081-E303D7BD7D5E}" destId="{DE5D7486-FA04-4FC4-A6F2-5AAE7688C17A}" srcOrd="0" destOrd="0" presId="urn:microsoft.com/office/officeart/2018/2/layout/IconLabelList"/>
    <dgm:cxn modelId="{31EFA8E1-9C14-4653-A9A7-63120B1EBABA}" type="presOf" srcId="{B914C73C-298C-4797-9B7C-C497E0763033}" destId="{A26C70B9-E7C0-4C57-92C0-6896BD43AF3E}" srcOrd="0" destOrd="0" presId="urn:microsoft.com/office/officeart/2018/2/layout/IconLabelList"/>
    <dgm:cxn modelId="{455651FF-D5CE-46FB-8AA0-F5A255CC0565}" type="presParOf" srcId="{A26C70B9-E7C0-4C57-92C0-6896BD43AF3E}" destId="{9D613F16-5025-4758-97A1-E5C616897AD9}" srcOrd="0" destOrd="0" presId="urn:microsoft.com/office/officeart/2018/2/layout/IconLabelList"/>
    <dgm:cxn modelId="{4B667420-1EA2-45B3-9179-0907F8FE29A1}" type="presParOf" srcId="{9D613F16-5025-4758-97A1-E5C616897AD9}" destId="{C7D1E730-CA93-403A-AD3E-A064DAF11F08}" srcOrd="0" destOrd="0" presId="urn:microsoft.com/office/officeart/2018/2/layout/IconLabelList"/>
    <dgm:cxn modelId="{5F14D877-1DB2-46B6-9B34-00F39940190F}" type="presParOf" srcId="{9D613F16-5025-4758-97A1-E5C616897AD9}" destId="{F4B6F108-0660-4F6E-9D30-7D19AA9620E1}" srcOrd="1" destOrd="0" presId="urn:microsoft.com/office/officeart/2018/2/layout/IconLabelList"/>
    <dgm:cxn modelId="{8C31CBCC-0F66-4646-B9C6-0DFE44258801}" type="presParOf" srcId="{9D613F16-5025-4758-97A1-E5C616897AD9}" destId="{75AB47FF-B968-458E-833A-7994339912F0}" srcOrd="2" destOrd="0" presId="urn:microsoft.com/office/officeart/2018/2/layout/IconLabelList"/>
    <dgm:cxn modelId="{EF613E0B-DB7D-4707-B160-6A4C316375F6}" type="presParOf" srcId="{A26C70B9-E7C0-4C57-92C0-6896BD43AF3E}" destId="{3B9C370F-5261-457F-9308-6866E42BBCB6}" srcOrd="1" destOrd="0" presId="urn:microsoft.com/office/officeart/2018/2/layout/IconLabelList"/>
    <dgm:cxn modelId="{E9C7CA08-0796-4DF6-AA7C-48C2966AEDC5}" type="presParOf" srcId="{A26C70B9-E7C0-4C57-92C0-6896BD43AF3E}" destId="{67008A38-73B2-4CA8-936E-C7952A6A49E9}" srcOrd="2" destOrd="0" presId="urn:microsoft.com/office/officeart/2018/2/layout/IconLabelList"/>
    <dgm:cxn modelId="{248A2E58-2C4D-4B56-A2FF-EA64FC3B5BBC}" type="presParOf" srcId="{67008A38-73B2-4CA8-936E-C7952A6A49E9}" destId="{E8CB1F20-4C99-4B35-99C6-92BFBAD12D85}" srcOrd="0" destOrd="0" presId="urn:microsoft.com/office/officeart/2018/2/layout/IconLabelList"/>
    <dgm:cxn modelId="{119EADEB-D77A-4974-B60C-0004CB1A109C}" type="presParOf" srcId="{67008A38-73B2-4CA8-936E-C7952A6A49E9}" destId="{0CF0BFCF-C08C-4042-BE03-1B8FB3BA56F8}" srcOrd="1" destOrd="0" presId="urn:microsoft.com/office/officeart/2018/2/layout/IconLabelList"/>
    <dgm:cxn modelId="{F0B03E56-7BDC-4911-8760-4672DF0DF1E7}" type="presParOf" srcId="{67008A38-73B2-4CA8-936E-C7952A6A49E9}" destId="{AC6CA320-399B-4F6F-8389-D40153D917C7}" srcOrd="2" destOrd="0" presId="urn:microsoft.com/office/officeart/2018/2/layout/IconLabelList"/>
    <dgm:cxn modelId="{56FAB3EC-4D59-4F82-91B1-E3951F95D050}" type="presParOf" srcId="{A26C70B9-E7C0-4C57-92C0-6896BD43AF3E}" destId="{D2912D03-3186-4501-B7B3-96AD0DE008CE}" srcOrd="3" destOrd="0" presId="urn:microsoft.com/office/officeart/2018/2/layout/IconLabelList"/>
    <dgm:cxn modelId="{30426A82-B9EA-4DE6-B238-B24D787DAD77}" type="presParOf" srcId="{A26C70B9-E7C0-4C57-92C0-6896BD43AF3E}" destId="{BA6109E3-0384-45A0-8A37-E51FEECC3A3A}" srcOrd="4" destOrd="0" presId="urn:microsoft.com/office/officeart/2018/2/layout/IconLabelList"/>
    <dgm:cxn modelId="{D227F08D-EB7F-4E46-BBFE-ABCF35E9E1E6}" type="presParOf" srcId="{BA6109E3-0384-45A0-8A37-E51FEECC3A3A}" destId="{947A5354-6133-488E-A04E-A79B310A9D45}" srcOrd="0" destOrd="0" presId="urn:microsoft.com/office/officeart/2018/2/layout/IconLabelList"/>
    <dgm:cxn modelId="{938901BC-7D7B-48BD-AB02-100344F74454}" type="presParOf" srcId="{BA6109E3-0384-45A0-8A37-E51FEECC3A3A}" destId="{B027DF42-A938-404C-8830-DC8B0CC4AA3D}" srcOrd="1" destOrd="0" presId="urn:microsoft.com/office/officeart/2018/2/layout/IconLabelList"/>
    <dgm:cxn modelId="{47B35C66-755D-467B-9EE1-6FA63B86340B}" type="presParOf" srcId="{BA6109E3-0384-45A0-8A37-E51FEECC3A3A}" destId="{9758DD50-6FB6-46F9-8BE3-D31B177332EC}" srcOrd="2" destOrd="0" presId="urn:microsoft.com/office/officeart/2018/2/layout/IconLabelList"/>
    <dgm:cxn modelId="{5429376C-84FA-416C-8452-E31F4A288307}" type="presParOf" srcId="{A26C70B9-E7C0-4C57-92C0-6896BD43AF3E}" destId="{5C9BBC25-A050-4355-9D0B-0D099DA9321E}" srcOrd="5" destOrd="0" presId="urn:microsoft.com/office/officeart/2018/2/layout/IconLabelList"/>
    <dgm:cxn modelId="{BD43CBC5-F9DC-4507-ADAE-2612F3F93A98}" type="presParOf" srcId="{A26C70B9-E7C0-4C57-92C0-6896BD43AF3E}" destId="{654CD383-DDF7-40D9-A4D7-7E54FE3DEC2B}" srcOrd="6" destOrd="0" presId="urn:microsoft.com/office/officeart/2018/2/layout/IconLabelList"/>
    <dgm:cxn modelId="{B6A2A626-9658-4983-9C81-E65B6B9B1F34}" type="presParOf" srcId="{654CD383-DDF7-40D9-A4D7-7E54FE3DEC2B}" destId="{3022479E-0917-4E13-8113-143D1E73993C}" srcOrd="0" destOrd="0" presId="urn:microsoft.com/office/officeart/2018/2/layout/IconLabelList"/>
    <dgm:cxn modelId="{7F5BD815-7208-48A6-A317-AEA9E81D4807}" type="presParOf" srcId="{654CD383-DDF7-40D9-A4D7-7E54FE3DEC2B}" destId="{9C22D178-835D-4853-BB0C-44598187866F}" srcOrd="1" destOrd="0" presId="urn:microsoft.com/office/officeart/2018/2/layout/IconLabelList"/>
    <dgm:cxn modelId="{FFF3B232-B71B-48E8-A3E7-7F55FEA0DECB}" type="presParOf" srcId="{654CD383-DDF7-40D9-A4D7-7E54FE3DEC2B}" destId="{8B2BB651-8F40-41E3-83D7-EC010D8FC89C}" srcOrd="2" destOrd="0" presId="urn:microsoft.com/office/officeart/2018/2/layout/IconLabelList"/>
    <dgm:cxn modelId="{08C2BD37-5EBC-4432-8C5A-C7051581C32E}" type="presParOf" srcId="{A26C70B9-E7C0-4C57-92C0-6896BD43AF3E}" destId="{908238EE-9FF0-4212-8464-619F364CCADB}" srcOrd="7" destOrd="0" presId="urn:microsoft.com/office/officeart/2018/2/layout/IconLabelList"/>
    <dgm:cxn modelId="{BA2A748B-4DC7-4421-A999-0417D79AB3CF}" type="presParOf" srcId="{A26C70B9-E7C0-4C57-92C0-6896BD43AF3E}" destId="{EE6DFE07-32C2-47EC-9695-F23B6807C774}" srcOrd="8" destOrd="0" presId="urn:microsoft.com/office/officeart/2018/2/layout/IconLabelList"/>
    <dgm:cxn modelId="{C4EBC2F9-1B30-46D4-B8C2-F7205447C46B}" type="presParOf" srcId="{EE6DFE07-32C2-47EC-9695-F23B6807C774}" destId="{5F55A82B-5E4D-424A-8039-3FAEB9A604E4}" srcOrd="0" destOrd="0" presId="urn:microsoft.com/office/officeart/2018/2/layout/IconLabelList"/>
    <dgm:cxn modelId="{749601D8-23FB-4499-8D2A-39E77AD9283E}" type="presParOf" srcId="{EE6DFE07-32C2-47EC-9695-F23B6807C774}" destId="{C89BCC10-91C5-40F8-9403-E4B9E4A5C9C2}" srcOrd="1" destOrd="0" presId="urn:microsoft.com/office/officeart/2018/2/layout/IconLabelList"/>
    <dgm:cxn modelId="{B8EF3DDE-46A8-4F50-A323-39C718636BFE}" type="presParOf" srcId="{EE6DFE07-32C2-47EC-9695-F23B6807C774}" destId="{DE5D7486-FA04-4FC4-A6F2-5AAE7688C17A}" srcOrd="2" destOrd="0" presId="urn:microsoft.com/office/officeart/2018/2/layout/IconLabelList"/>
    <dgm:cxn modelId="{A6B4CDC9-8F16-4B9C-9717-63A0F10052DC}" type="presParOf" srcId="{A26C70B9-E7C0-4C57-92C0-6896BD43AF3E}" destId="{8A5DD9B2-0E6D-4D88-87CD-C28A35E5E7E6}" srcOrd="9" destOrd="0" presId="urn:microsoft.com/office/officeart/2018/2/layout/IconLabelList"/>
    <dgm:cxn modelId="{2CAE3298-2AF5-4BB9-A381-C4875238CFC3}" type="presParOf" srcId="{A26C70B9-E7C0-4C57-92C0-6896BD43AF3E}" destId="{C947C595-181E-489A-87A8-E714A9C6D5A6}" srcOrd="10" destOrd="0" presId="urn:microsoft.com/office/officeart/2018/2/layout/IconLabelList"/>
    <dgm:cxn modelId="{51FE554F-ABF8-42A7-8FA6-258175757EFF}" type="presParOf" srcId="{C947C595-181E-489A-87A8-E714A9C6D5A6}" destId="{4D599A55-3F29-4E7E-B6CE-40EBFDC10E81}" srcOrd="0" destOrd="0" presId="urn:microsoft.com/office/officeart/2018/2/layout/IconLabelList"/>
    <dgm:cxn modelId="{1978D10F-381D-4BE3-A5C6-1681CBFAB73B}" type="presParOf" srcId="{C947C595-181E-489A-87A8-E714A9C6D5A6}" destId="{9CA374C0-FF96-4113-9321-BCD338C6276C}" srcOrd="1" destOrd="0" presId="urn:microsoft.com/office/officeart/2018/2/layout/IconLabelList"/>
    <dgm:cxn modelId="{E454D558-C24B-40E9-BE35-D3E148B098DB}" type="presParOf" srcId="{C947C595-181E-489A-87A8-E714A9C6D5A6}" destId="{6734E867-A136-4EF7-9CC2-7C228FB60A4A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BA24AED-34F6-485D-B414-4DA448AA4174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25DC3FFD-DD61-4D5A-9C26-F0DF6C3DE1F7}">
      <dgm:prSet custT="1"/>
      <dgm:spPr/>
      <dgm:t>
        <a:bodyPr/>
        <a:lstStyle/>
        <a:p>
          <a:r>
            <a:rPr lang="en-US" sz="2000" b="1" dirty="0"/>
            <a:t>Before leaving the enterprise domain/ infra setup</a:t>
          </a:r>
          <a:endParaRPr lang="en-US" sz="2000" dirty="0"/>
        </a:p>
      </dgm:t>
    </dgm:pt>
    <dgm:pt modelId="{0E8BABC4-949E-4DA5-B1CF-D6CBA984278A}" type="parTrans" cxnId="{1D824DD0-2938-4656-9C6E-3C6F98F2500D}">
      <dgm:prSet/>
      <dgm:spPr/>
      <dgm:t>
        <a:bodyPr/>
        <a:lstStyle/>
        <a:p>
          <a:endParaRPr lang="en-US"/>
        </a:p>
      </dgm:t>
    </dgm:pt>
    <dgm:pt modelId="{7FB6ACB9-380E-49CD-86B5-2DE65664511E}" type="sibTrans" cxnId="{1D824DD0-2938-4656-9C6E-3C6F98F2500D}">
      <dgm:prSet/>
      <dgm:spPr/>
      <dgm:t>
        <a:bodyPr/>
        <a:lstStyle/>
        <a:p>
          <a:endParaRPr lang="en-US"/>
        </a:p>
      </dgm:t>
    </dgm:pt>
    <dgm:pt modelId="{8660D169-5640-4882-9610-831403F9858B}">
      <dgm:prSet/>
      <dgm:spPr/>
      <dgm:t>
        <a:bodyPr/>
        <a:lstStyle/>
        <a:p>
          <a:r>
            <a:rPr lang="en-US" b="1">
              <a:solidFill>
                <a:srgbClr val="0070C0"/>
              </a:solidFill>
            </a:rPr>
            <a:t>SOOOOOO….</a:t>
          </a:r>
          <a:endParaRPr lang="en-US">
            <a:solidFill>
              <a:srgbClr val="0070C0"/>
            </a:solidFill>
          </a:endParaRPr>
        </a:p>
      </dgm:t>
    </dgm:pt>
    <dgm:pt modelId="{A93B9110-11EA-40D7-8920-C59562ADE478}" type="parTrans" cxnId="{24B7FE2D-2476-4560-82C5-7CA4BE8BBBE8}">
      <dgm:prSet/>
      <dgm:spPr/>
      <dgm:t>
        <a:bodyPr/>
        <a:lstStyle/>
        <a:p>
          <a:endParaRPr lang="en-US"/>
        </a:p>
      </dgm:t>
    </dgm:pt>
    <dgm:pt modelId="{9CF043AB-6DE0-4D7E-A3E7-A9BF9D61F642}" type="sibTrans" cxnId="{24B7FE2D-2476-4560-82C5-7CA4BE8BBBE8}">
      <dgm:prSet/>
      <dgm:spPr/>
      <dgm:t>
        <a:bodyPr/>
        <a:lstStyle/>
        <a:p>
          <a:endParaRPr lang="en-US"/>
        </a:p>
      </dgm:t>
    </dgm:pt>
    <dgm:pt modelId="{8954D5E8-CD45-471C-93EA-EE5DF4219461}">
      <dgm:prSet custT="1"/>
      <dgm:spPr/>
      <dgm:t>
        <a:bodyPr/>
        <a:lstStyle/>
        <a:p>
          <a:r>
            <a:rPr lang="en-US" sz="2000" b="1" dirty="0"/>
            <a:t>Ideally block right at DNS lookup/ DNS server</a:t>
          </a:r>
          <a:endParaRPr lang="en-US" sz="2000" dirty="0"/>
        </a:p>
      </dgm:t>
    </dgm:pt>
    <dgm:pt modelId="{FEF21420-0EE2-4656-9155-E82D14CB3482}" type="parTrans" cxnId="{987CAC17-D4F4-4719-8FBC-5753E1F42B41}">
      <dgm:prSet/>
      <dgm:spPr/>
      <dgm:t>
        <a:bodyPr/>
        <a:lstStyle/>
        <a:p>
          <a:endParaRPr lang="en-US"/>
        </a:p>
      </dgm:t>
    </dgm:pt>
    <dgm:pt modelId="{2E220EB9-A1E2-4E7B-B185-DDDB9C675185}" type="sibTrans" cxnId="{987CAC17-D4F4-4719-8FBC-5753E1F42B41}">
      <dgm:prSet/>
      <dgm:spPr/>
      <dgm:t>
        <a:bodyPr/>
        <a:lstStyle/>
        <a:p>
          <a:endParaRPr lang="en-US"/>
        </a:p>
      </dgm:t>
    </dgm:pt>
    <dgm:pt modelId="{E786505F-DD52-41C4-8D9D-07BD2DB2BB72}">
      <dgm:prSet/>
      <dgm:spPr/>
      <dgm:t>
        <a:bodyPr/>
        <a:lstStyle/>
        <a:p>
          <a:r>
            <a:rPr lang="en-US" b="1">
              <a:solidFill>
                <a:srgbClr val="0070C0"/>
              </a:solidFill>
            </a:rPr>
            <a:t>OR</a:t>
          </a:r>
          <a:endParaRPr lang="en-US">
            <a:solidFill>
              <a:srgbClr val="0070C0"/>
            </a:solidFill>
          </a:endParaRPr>
        </a:p>
      </dgm:t>
    </dgm:pt>
    <dgm:pt modelId="{5F40DED5-2D9E-485D-BDC2-7FF350DA7D78}" type="parTrans" cxnId="{B2DAF16A-DB7B-4C6F-8E34-F928B34EF348}">
      <dgm:prSet/>
      <dgm:spPr/>
      <dgm:t>
        <a:bodyPr/>
        <a:lstStyle/>
        <a:p>
          <a:endParaRPr lang="en-US"/>
        </a:p>
      </dgm:t>
    </dgm:pt>
    <dgm:pt modelId="{FBED5EEC-392B-45C5-ABC6-E18260E90F72}" type="sibTrans" cxnId="{B2DAF16A-DB7B-4C6F-8E34-F928B34EF348}">
      <dgm:prSet/>
      <dgm:spPr/>
      <dgm:t>
        <a:bodyPr/>
        <a:lstStyle/>
        <a:p>
          <a:endParaRPr lang="en-US"/>
        </a:p>
      </dgm:t>
    </dgm:pt>
    <dgm:pt modelId="{365F8FD5-344E-4A6A-9382-56451A094030}">
      <dgm:prSet custT="1"/>
      <dgm:spPr/>
      <dgm:t>
        <a:bodyPr/>
        <a:lstStyle/>
        <a:p>
          <a:r>
            <a:rPr lang="en-US" sz="2000" b="1" dirty="0"/>
            <a:t>The latest at proxy or boundary firewall</a:t>
          </a:r>
          <a:endParaRPr lang="en-US" sz="2000" dirty="0"/>
        </a:p>
      </dgm:t>
    </dgm:pt>
    <dgm:pt modelId="{C601D952-8A3C-4B95-979F-63F67222E390}" type="parTrans" cxnId="{2A2F7C41-4DB4-4422-BE47-1C36BDC53A24}">
      <dgm:prSet/>
      <dgm:spPr/>
      <dgm:t>
        <a:bodyPr/>
        <a:lstStyle/>
        <a:p>
          <a:endParaRPr lang="en-US"/>
        </a:p>
      </dgm:t>
    </dgm:pt>
    <dgm:pt modelId="{54AD6B03-95FF-4BB8-A32D-1CA402009568}" type="sibTrans" cxnId="{2A2F7C41-4DB4-4422-BE47-1C36BDC53A24}">
      <dgm:prSet/>
      <dgm:spPr/>
      <dgm:t>
        <a:bodyPr/>
        <a:lstStyle/>
        <a:p>
          <a:endParaRPr lang="en-US"/>
        </a:p>
      </dgm:t>
    </dgm:pt>
    <dgm:pt modelId="{4D51E23F-3B82-42EC-9CCA-5C61FE55C940}">
      <dgm:prSet/>
      <dgm:spPr/>
      <dgm:t>
        <a:bodyPr/>
        <a:lstStyle/>
        <a:p>
          <a:r>
            <a:rPr lang="en-US" b="1" dirty="0">
              <a:solidFill>
                <a:srgbClr val="0070C0"/>
              </a:solidFill>
            </a:rPr>
            <a:t>OR</a:t>
          </a:r>
          <a:endParaRPr lang="en-US" dirty="0">
            <a:solidFill>
              <a:srgbClr val="0070C0"/>
            </a:solidFill>
          </a:endParaRPr>
        </a:p>
      </dgm:t>
    </dgm:pt>
    <dgm:pt modelId="{63FC8FA4-8D60-44B8-8692-643D082C412A}" type="sibTrans" cxnId="{EB601BD8-83A8-4364-8712-A7EA877283BD}">
      <dgm:prSet/>
      <dgm:spPr/>
      <dgm:t>
        <a:bodyPr/>
        <a:lstStyle/>
        <a:p>
          <a:endParaRPr lang="en-US"/>
        </a:p>
      </dgm:t>
    </dgm:pt>
    <dgm:pt modelId="{3D3D3947-27E6-4250-81CC-0726FCCF20CF}" type="parTrans" cxnId="{EB601BD8-83A8-4364-8712-A7EA877283BD}">
      <dgm:prSet/>
      <dgm:spPr/>
      <dgm:t>
        <a:bodyPr/>
        <a:lstStyle/>
        <a:p>
          <a:endParaRPr lang="en-US"/>
        </a:p>
      </dgm:t>
    </dgm:pt>
    <dgm:pt modelId="{632BC0B6-D472-4414-964F-58DD14371873}" type="pres">
      <dgm:prSet presAssocID="{4BA24AED-34F6-485D-B414-4DA448AA4174}" presName="linear" presStyleCnt="0">
        <dgm:presLayoutVars>
          <dgm:animLvl val="lvl"/>
          <dgm:resizeHandles val="exact"/>
        </dgm:presLayoutVars>
      </dgm:prSet>
      <dgm:spPr/>
    </dgm:pt>
    <dgm:pt modelId="{49972690-3024-4A16-8FB5-54F80AD090A2}" type="pres">
      <dgm:prSet presAssocID="{4D51E23F-3B82-42EC-9CCA-5C61FE55C940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65A16563-0FE8-4F4E-BEB9-920239992524}" type="pres">
      <dgm:prSet presAssocID="{4D51E23F-3B82-42EC-9CCA-5C61FE55C940}" presName="childText" presStyleLbl="revTx" presStyleIdx="0" presStyleCnt="3">
        <dgm:presLayoutVars>
          <dgm:bulletEnabled val="1"/>
        </dgm:presLayoutVars>
      </dgm:prSet>
      <dgm:spPr/>
    </dgm:pt>
    <dgm:pt modelId="{9D08C020-7B94-4E40-9C63-58CAE74802F4}" type="pres">
      <dgm:prSet presAssocID="{8660D169-5640-4882-9610-831403F9858B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F8AE22F9-4EA9-4238-980A-C232699FC481}" type="pres">
      <dgm:prSet presAssocID="{8660D169-5640-4882-9610-831403F9858B}" presName="childText" presStyleLbl="revTx" presStyleIdx="1" presStyleCnt="3">
        <dgm:presLayoutVars>
          <dgm:bulletEnabled val="1"/>
        </dgm:presLayoutVars>
      </dgm:prSet>
      <dgm:spPr/>
    </dgm:pt>
    <dgm:pt modelId="{095818A1-9540-4739-B3C2-C46E4059D4BB}" type="pres">
      <dgm:prSet presAssocID="{E786505F-DD52-41C4-8D9D-07BD2DB2BB72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13C301BB-D625-410A-BF23-03DA68131B96}" type="pres">
      <dgm:prSet presAssocID="{E786505F-DD52-41C4-8D9D-07BD2DB2BB72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987CAC17-D4F4-4719-8FBC-5753E1F42B41}" srcId="{8660D169-5640-4882-9610-831403F9858B}" destId="{8954D5E8-CD45-471C-93EA-EE5DF4219461}" srcOrd="0" destOrd="0" parTransId="{FEF21420-0EE2-4656-9155-E82D14CB3482}" sibTransId="{2E220EB9-A1E2-4E7B-B185-DDDB9C675185}"/>
    <dgm:cxn modelId="{0B696526-EC62-4CCB-AC24-7C7D4BC46D40}" type="presOf" srcId="{4BA24AED-34F6-485D-B414-4DA448AA4174}" destId="{632BC0B6-D472-4414-964F-58DD14371873}" srcOrd="0" destOrd="0" presId="urn:microsoft.com/office/officeart/2005/8/layout/vList2"/>
    <dgm:cxn modelId="{24B7FE2D-2476-4560-82C5-7CA4BE8BBBE8}" srcId="{4BA24AED-34F6-485D-B414-4DA448AA4174}" destId="{8660D169-5640-4882-9610-831403F9858B}" srcOrd="1" destOrd="0" parTransId="{A93B9110-11EA-40D7-8920-C59562ADE478}" sibTransId="{9CF043AB-6DE0-4D7E-A3E7-A9BF9D61F642}"/>
    <dgm:cxn modelId="{2A2F7C41-4DB4-4422-BE47-1C36BDC53A24}" srcId="{E786505F-DD52-41C4-8D9D-07BD2DB2BB72}" destId="{365F8FD5-344E-4A6A-9382-56451A094030}" srcOrd="0" destOrd="0" parTransId="{C601D952-8A3C-4B95-979F-63F67222E390}" sibTransId="{54AD6B03-95FF-4BB8-A32D-1CA402009568}"/>
    <dgm:cxn modelId="{E4D92442-B80F-423D-BCF7-58EB5E5F96EF}" type="presOf" srcId="{25DC3FFD-DD61-4D5A-9C26-F0DF6C3DE1F7}" destId="{65A16563-0FE8-4F4E-BEB9-920239992524}" srcOrd="0" destOrd="0" presId="urn:microsoft.com/office/officeart/2005/8/layout/vList2"/>
    <dgm:cxn modelId="{9650986A-85F8-4DEC-A24A-29BDEB603137}" type="presOf" srcId="{8954D5E8-CD45-471C-93EA-EE5DF4219461}" destId="{F8AE22F9-4EA9-4238-980A-C232699FC481}" srcOrd="0" destOrd="0" presId="urn:microsoft.com/office/officeart/2005/8/layout/vList2"/>
    <dgm:cxn modelId="{B2DAF16A-DB7B-4C6F-8E34-F928B34EF348}" srcId="{4BA24AED-34F6-485D-B414-4DA448AA4174}" destId="{E786505F-DD52-41C4-8D9D-07BD2DB2BB72}" srcOrd="2" destOrd="0" parTransId="{5F40DED5-2D9E-485D-BDC2-7FF350DA7D78}" sibTransId="{FBED5EEC-392B-45C5-ABC6-E18260E90F72}"/>
    <dgm:cxn modelId="{28AD7E89-E707-4AB5-9A63-C40CE8B5D720}" type="presOf" srcId="{8660D169-5640-4882-9610-831403F9858B}" destId="{9D08C020-7B94-4E40-9C63-58CAE74802F4}" srcOrd="0" destOrd="0" presId="urn:microsoft.com/office/officeart/2005/8/layout/vList2"/>
    <dgm:cxn modelId="{88F035BD-B9E3-4639-B039-8E40E00D3856}" type="presOf" srcId="{4D51E23F-3B82-42EC-9CCA-5C61FE55C940}" destId="{49972690-3024-4A16-8FB5-54F80AD090A2}" srcOrd="0" destOrd="0" presId="urn:microsoft.com/office/officeart/2005/8/layout/vList2"/>
    <dgm:cxn modelId="{1D824DD0-2938-4656-9C6E-3C6F98F2500D}" srcId="{4D51E23F-3B82-42EC-9CCA-5C61FE55C940}" destId="{25DC3FFD-DD61-4D5A-9C26-F0DF6C3DE1F7}" srcOrd="0" destOrd="0" parTransId="{0E8BABC4-949E-4DA5-B1CF-D6CBA984278A}" sibTransId="{7FB6ACB9-380E-49CD-86B5-2DE65664511E}"/>
    <dgm:cxn modelId="{A5B007D5-9641-402B-B71F-A3FE74431389}" type="presOf" srcId="{E786505F-DD52-41C4-8D9D-07BD2DB2BB72}" destId="{095818A1-9540-4739-B3C2-C46E4059D4BB}" srcOrd="0" destOrd="0" presId="urn:microsoft.com/office/officeart/2005/8/layout/vList2"/>
    <dgm:cxn modelId="{EB601BD8-83A8-4364-8712-A7EA877283BD}" srcId="{4BA24AED-34F6-485D-B414-4DA448AA4174}" destId="{4D51E23F-3B82-42EC-9CCA-5C61FE55C940}" srcOrd="0" destOrd="0" parTransId="{3D3D3947-27E6-4250-81CC-0726FCCF20CF}" sibTransId="{63FC8FA4-8D60-44B8-8692-643D082C412A}"/>
    <dgm:cxn modelId="{41C3CBEF-10B7-49AC-958B-47828DD4C32E}" type="presOf" srcId="{365F8FD5-344E-4A6A-9382-56451A094030}" destId="{13C301BB-D625-410A-BF23-03DA68131B96}" srcOrd="0" destOrd="0" presId="urn:microsoft.com/office/officeart/2005/8/layout/vList2"/>
    <dgm:cxn modelId="{1F35D63E-84FD-40AE-A51A-91EA7D188849}" type="presParOf" srcId="{632BC0B6-D472-4414-964F-58DD14371873}" destId="{49972690-3024-4A16-8FB5-54F80AD090A2}" srcOrd="0" destOrd="0" presId="urn:microsoft.com/office/officeart/2005/8/layout/vList2"/>
    <dgm:cxn modelId="{FBB9C039-E0C4-4136-8979-3D55F3C1F4C9}" type="presParOf" srcId="{632BC0B6-D472-4414-964F-58DD14371873}" destId="{65A16563-0FE8-4F4E-BEB9-920239992524}" srcOrd="1" destOrd="0" presId="urn:microsoft.com/office/officeart/2005/8/layout/vList2"/>
    <dgm:cxn modelId="{335C112A-AF2D-4C50-A436-62B6AFAB8D87}" type="presParOf" srcId="{632BC0B6-D472-4414-964F-58DD14371873}" destId="{9D08C020-7B94-4E40-9C63-58CAE74802F4}" srcOrd="2" destOrd="0" presId="urn:microsoft.com/office/officeart/2005/8/layout/vList2"/>
    <dgm:cxn modelId="{22D0EE33-8108-4FD1-960C-363B12B3ACBC}" type="presParOf" srcId="{632BC0B6-D472-4414-964F-58DD14371873}" destId="{F8AE22F9-4EA9-4238-980A-C232699FC481}" srcOrd="3" destOrd="0" presId="urn:microsoft.com/office/officeart/2005/8/layout/vList2"/>
    <dgm:cxn modelId="{03F5289D-BF52-4596-8B25-4FB263C63192}" type="presParOf" srcId="{632BC0B6-D472-4414-964F-58DD14371873}" destId="{095818A1-9540-4739-B3C2-C46E4059D4BB}" srcOrd="4" destOrd="0" presId="urn:microsoft.com/office/officeart/2005/8/layout/vList2"/>
    <dgm:cxn modelId="{5B377826-DAA6-44C0-84B4-90D43758D8C1}" type="presParOf" srcId="{632BC0B6-D472-4414-964F-58DD14371873}" destId="{13C301BB-D625-410A-BF23-03DA68131B96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D1E730-CA93-403A-AD3E-A064DAF11F08}">
      <dsp:nvSpPr>
        <dsp:cNvPr id="0" name=""/>
        <dsp:cNvSpPr/>
      </dsp:nvSpPr>
      <dsp:spPr>
        <a:xfrm>
          <a:off x="1380616" y="383091"/>
          <a:ext cx="741972" cy="74197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AB47FF-B968-458E-833A-7994339912F0}">
      <dsp:nvSpPr>
        <dsp:cNvPr id="0" name=""/>
        <dsp:cNvSpPr/>
      </dsp:nvSpPr>
      <dsp:spPr>
        <a:xfrm>
          <a:off x="927188" y="1396522"/>
          <a:ext cx="1648828" cy="6595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Intro</a:t>
          </a:r>
        </a:p>
      </dsp:txBody>
      <dsp:txXfrm>
        <a:off x="927188" y="1396522"/>
        <a:ext cx="1648828" cy="659531"/>
      </dsp:txXfrm>
    </dsp:sp>
    <dsp:sp modelId="{E8CB1F20-4C99-4B35-99C6-92BFBAD12D85}">
      <dsp:nvSpPr>
        <dsp:cNvPr id="0" name=""/>
        <dsp:cNvSpPr/>
      </dsp:nvSpPr>
      <dsp:spPr>
        <a:xfrm>
          <a:off x="3317989" y="383091"/>
          <a:ext cx="741972" cy="74197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C6CA320-399B-4F6F-8389-D40153D917C7}">
      <dsp:nvSpPr>
        <dsp:cNvPr id="0" name=""/>
        <dsp:cNvSpPr/>
      </dsp:nvSpPr>
      <dsp:spPr>
        <a:xfrm>
          <a:off x="2864561" y="1396522"/>
          <a:ext cx="1648828" cy="6595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When do people hunt?</a:t>
          </a:r>
        </a:p>
      </dsp:txBody>
      <dsp:txXfrm>
        <a:off x="2864561" y="1396522"/>
        <a:ext cx="1648828" cy="659531"/>
      </dsp:txXfrm>
    </dsp:sp>
    <dsp:sp modelId="{947A5354-6133-488E-A04E-A79B310A9D45}">
      <dsp:nvSpPr>
        <dsp:cNvPr id="0" name=""/>
        <dsp:cNvSpPr/>
      </dsp:nvSpPr>
      <dsp:spPr>
        <a:xfrm>
          <a:off x="5255362" y="383091"/>
          <a:ext cx="741972" cy="74197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58DD50-6FB6-46F9-8BE3-D31B177332EC}">
      <dsp:nvSpPr>
        <dsp:cNvPr id="0" name=""/>
        <dsp:cNvSpPr/>
      </dsp:nvSpPr>
      <dsp:spPr>
        <a:xfrm>
          <a:off x="4801934" y="1396522"/>
          <a:ext cx="1648828" cy="6595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Setting up the (incident) scene</a:t>
          </a:r>
        </a:p>
      </dsp:txBody>
      <dsp:txXfrm>
        <a:off x="4801934" y="1396522"/>
        <a:ext cx="1648828" cy="659531"/>
      </dsp:txXfrm>
    </dsp:sp>
    <dsp:sp modelId="{3022479E-0917-4E13-8113-143D1E73993C}">
      <dsp:nvSpPr>
        <dsp:cNvPr id="0" name=""/>
        <dsp:cNvSpPr/>
      </dsp:nvSpPr>
      <dsp:spPr>
        <a:xfrm>
          <a:off x="1380616" y="2468261"/>
          <a:ext cx="741972" cy="74197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B2BB651-8F40-41E3-83D7-EC010D8FC89C}">
      <dsp:nvSpPr>
        <dsp:cNvPr id="0" name=""/>
        <dsp:cNvSpPr/>
      </dsp:nvSpPr>
      <dsp:spPr>
        <a:xfrm>
          <a:off x="927188" y="3481692"/>
          <a:ext cx="1648828" cy="6595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Let’s go hunting</a:t>
          </a:r>
        </a:p>
      </dsp:txBody>
      <dsp:txXfrm>
        <a:off x="927188" y="3481692"/>
        <a:ext cx="1648828" cy="659531"/>
      </dsp:txXfrm>
    </dsp:sp>
    <dsp:sp modelId="{5F55A82B-5E4D-424A-8039-3FAEB9A604E4}">
      <dsp:nvSpPr>
        <dsp:cNvPr id="0" name=""/>
        <dsp:cNvSpPr/>
      </dsp:nvSpPr>
      <dsp:spPr>
        <a:xfrm>
          <a:off x="3317989" y="2468261"/>
          <a:ext cx="741972" cy="741972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5D7486-FA04-4FC4-A6F2-5AAE7688C17A}">
      <dsp:nvSpPr>
        <dsp:cNvPr id="0" name=""/>
        <dsp:cNvSpPr/>
      </dsp:nvSpPr>
      <dsp:spPr>
        <a:xfrm>
          <a:off x="2864561" y="3481692"/>
          <a:ext cx="1648828" cy="6595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Better hunting</a:t>
          </a:r>
        </a:p>
      </dsp:txBody>
      <dsp:txXfrm>
        <a:off x="2864561" y="3481692"/>
        <a:ext cx="1648828" cy="659531"/>
      </dsp:txXfrm>
    </dsp:sp>
    <dsp:sp modelId="{4D599A55-3F29-4E7E-B6CE-40EBFDC10E81}">
      <dsp:nvSpPr>
        <dsp:cNvPr id="0" name=""/>
        <dsp:cNvSpPr/>
      </dsp:nvSpPr>
      <dsp:spPr>
        <a:xfrm>
          <a:off x="5255362" y="2468261"/>
          <a:ext cx="741972" cy="741972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34E867-A136-4EF7-9CC2-7C228FB60A4A}">
      <dsp:nvSpPr>
        <dsp:cNvPr id="0" name=""/>
        <dsp:cNvSpPr/>
      </dsp:nvSpPr>
      <dsp:spPr>
        <a:xfrm>
          <a:off x="4801934" y="3481692"/>
          <a:ext cx="1648828" cy="6595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Don’t get hunted</a:t>
          </a:r>
        </a:p>
      </dsp:txBody>
      <dsp:txXfrm>
        <a:off x="4801934" y="3481692"/>
        <a:ext cx="1648828" cy="65953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9972690-3024-4A16-8FB5-54F80AD090A2}">
      <dsp:nvSpPr>
        <dsp:cNvPr id="0" name=""/>
        <dsp:cNvSpPr/>
      </dsp:nvSpPr>
      <dsp:spPr>
        <a:xfrm>
          <a:off x="0" y="17782"/>
          <a:ext cx="6374892" cy="86697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b="1" kern="1200" dirty="0">
              <a:solidFill>
                <a:srgbClr val="0070C0"/>
              </a:solidFill>
            </a:rPr>
            <a:t>OR</a:t>
          </a:r>
          <a:endParaRPr lang="en-US" sz="3800" kern="1200" dirty="0">
            <a:solidFill>
              <a:srgbClr val="0070C0"/>
            </a:solidFill>
          </a:endParaRPr>
        </a:p>
      </dsp:txBody>
      <dsp:txXfrm>
        <a:off x="42322" y="60104"/>
        <a:ext cx="6290248" cy="782326"/>
      </dsp:txXfrm>
    </dsp:sp>
    <dsp:sp modelId="{65A16563-0FE8-4F4E-BEB9-920239992524}">
      <dsp:nvSpPr>
        <dsp:cNvPr id="0" name=""/>
        <dsp:cNvSpPr/>
      </dsp:nvSpPr>
      <dsp:spPr>
        <a:xfrm>
          <a:off x="0" y="884752"/>
          <a:ext cx="6374892" cy="6292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2403" tIns="25400" rIns="142240" bIns="2540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b="1" kern="1200" dirty="0"/>
            <a:t>Before leaving the enterprise domain/ infra setup</a:t>
          </a:r>
          <a:endParaRPr lang="en-US" sz="2000" kern="1200" dirty="0"/>
        </a:p>
      </dsp:txBody>
      <dsp:txXfrm>
        <a:off x="0" y="884752"/>
        <a:ext cx="6374892" cy="629280"/>
      </dsp:txXfrm>
    </dsp:sp>
    <dsp:sp modelId="{9D08C020-7B94-4E40-9C63-58CAE74802F4}">
      <dsp:nvSpPr>
        <dsp:cNvPr id="0" name=""/>
        <dsp:cNvSpPr/>
      </dsp:nvSpPr>
      <dsp:spPr>
        <a:xfrm>
          <a:off x="0" y="1514032"/>
          <a:ext cx="6374892" cy="86697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b="1" kern="1200">
              <a:solidFill>
                <a:srgbClr val="0070C0"/>
              </a:solidFill>
            </a:rPr>
            <a:t>SOOOOOO….</a:t>
          </a:r>
          <a:endParaRPr lang="en-US" sz="3800" kern="1200">
            <a:solidFill>
              <a:srgbClr val="0070C0"/>
            </a:solidFill>
          </a:endParaRPr>
        </a:p>
      </dsp:txBody>
      <dsp:txXfrm>
        <a:off x="42322" y="1556354"/>
        <a:ext cx="6290248" cy="782326"/>
      </dsp:txXfrm>
    </dsp:sp>
    <dsp:sp modelId="{F8AE22F9-4EA9-4238-980A-C232699FC481}">
      <dsp:nvSpPr>
        <dsp:cNvPr id="0" name=""/>
        <dsp:cNvSpPr/>
      </dsp:nvSpPr>
      <dsp:spPr>
        <a:xfrm>
          <a:off x="0" y="2381002"/>
          <a:ext cx="6374892" cy="6292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2403" tIns="25400" rIns="142240" bIns="2540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b="1" kern="1200" dirty="0"/>
            <a:t>Ideally block right at DNS lookup/ DNS server</a:t>
          </a:r>
          <a:endParaRPr lang="en-US" sz="2000" kern="1200" dirty="0"/>
        </a:p>
      </dsp:txBody>
      <dsp:txXfrm>
        <a:off x="0" y="2381002"/>
        <a:ext cx="6374892" cy="629280"/>
      </dsp:txXfrm>
    </dsp:sp>
    <dsp:sp modelId="{095818A1-9540-4739-B3C2-C46E4059D4BB}">
      <dsp:nvSpPr>
        <dsp:cNvPr id="0" name=""/>
        <dsp:cNvSpPr/>
      </dsp:nvSpPr>
      <dsp:spPr>
        <a:xfrm>
          <a:off x="0" y="3010282"/>
          <a:ext cx="6374892" cy="86697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b="1" kern="1200">
              <a:solidFill>
                <a:srgbClr val="0070C0"/>
              </a:solidFill>
            </a:rPr>
            <a:t>OR</a:t>
          </a:r>
          <a:endParaRPr lang="en-US" sz="3800" kern="1200">
            <a:solidFill>
              <a:srgbClr val="0070C0"/>
            </a:solidFill>
          </a:endParaRPr>
        </a:p>
      </dsp:txBody>
      <dsp:txXfrm>
        <a:off x="42322" y="3052604"/>
        <a:ext cx="6290248" cy="782326"/>
      </dsp:txXfrm>
    </dsp:sp>
    <dsp:sp modelId="{13C301BB-D625-410A-BF23-03DA68131B96}">
      <dsp:nvSpPr>
        <dsp:cNvPr id="0" name=""/>
        <dsp:cNvSpPr/>
      </dsp:nvSpPr>
      <dsp:spPr>
        <a:xfrm>
          <a:off x="0" y="3877252"/>
          <a:ext cx="6374892" cy="6292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2403" tIns="25400" rIns="142240" bIns="2540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b="1" kern="1200" dirty="0"/>
            <a:t>The latest at proxy or boundary firewall</a:t>
          </a:r>
          <a:endParaRPr lang="en-US" sz="2000" kern="1200" dirty="0"/>
        </a:p>
      </dsp:txBody>
      <dsp:txXfrm>
        <a:off x="0" y="3877252"/>
        <a:ext cx="6374892" cy="62928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D81C89-AC0D-4BFF-9223-D3157C1DDC5B}" type="datetimeFigureOut">
              <a:rPr lang="en-US" smtClean="0"/>
              <a:t>9/4/2022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33D7A2-C585-48BF-BF8C-C21FDC051F7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26620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43A52079-6997-47B8-B262-4ED5D2EA2D74}" type="datetime1">
              <a:rPr lang="en-US" smtClean="0"/>
              <a:t>9/4/2022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C80CA-06EA-4D97-A1EC-F2A229B592C4}" type="datetime1">
              <a:rPr lang="en-US" smtClean="0"/>
              <a:t>9/4/2022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60CC4-6CA2-4A99-B83B-711E420D000E}" type="datetime1">
              <a:rPr lang="en-US" smtClean="0"/>
              <a:t>9/4/2022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41ED8-AC2E-4560-8CC9-E6292DDF25B6}" type="datetime1">
              <a:rPr lang="en-US" smtClean="0"/>
              <a:t>9/4/2022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5238998-10EA-455D-8FDC-3EBC7E198582}" type="datetime1">
              <a:rPr lang="en-US" smtClean="0"/>
              <a:t>9/4/2022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4E9B6-2EC2-45E6-A437-DCC674AAC4AF}" type="datetime1">
              <a:rPr lang="en-US" smtClean="0"/>
              <a:t>9/4/2022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D4FF3-940D-4DDE-86D8-82D5A8663636}" type="datetime1">
              <a:rPr lang="en-US" smtClean="0"/>
              <a:t>9/4/2022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55261-7117-41BB-BB79-8C1909625493}" type="datetime1">
              <a:rPr lang="en-US" smtClean="0"/>
              <a:t>9/4/2022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204D7-DE7F-414C-8571-0012DE9EFCDB}" type="datetime1">
              <a:rPr lang="en-US" smtClean="0"/>
              <a:t>9/4/2022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E378FF3-85EA-48E5-8D8C-1DB156807E49}" type="datetime1">
              <a:rPr lang="en-US" smtClean="0"/>
              <a:t>9/4/2022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3F94F13-1676-4B68-A383-661B657F6E63}" type="datetime1">
              <a:rPr lang="en-US" smtClean="0"/>
              <a:t>9/4/2022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5CB83234-995D-4149-8E1E-BC120E9070D5}" type="datetime1">
              <a:rPr lang="en-US" smtClean="0"/>
              <a:t>9/4/2022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f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f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f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fi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fi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fi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fi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f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fi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fi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fi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fi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fif"/><Relationship Id="rId2" Type="http://schemas.openxmlformats.org/officeDocument/2006/relationships/image" Target="../media/image39.jfi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5.jf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sv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fi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fi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sv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f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f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56C94072-1B34-48FB-9A9C-5A9A0FFC8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3" name="Picture 22" descr="extreme close up of line chart graphic">
            <a:extLst>
              <a:ext uri="{FF2B5EF4-FFF2-40B4-BE49-F238E27FC236}">
                <a16:creationId xmlns:a16="http://schemas.microsoft.com/office/drawing/2014/main" id="{B38A25AE-7B44-4EC1-BC0C-CF0FFF0367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A5019358-4900-4555-99FF-EF6AE90B8E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5670146" y="3710250"/>
            <a:ext cx="2131466" cy="1830903"/>
          </a:xfrm>
          <a:custGeom>
            <a:avLst/>
            <a:gdLst>
              <a:gd name="connsiteX0" fmla="*/ 2308583 w 2308583"/>
              <a:gd name="connsiteY0" fmla="*/ 1983044 h 1983044"/>
              <a:gd name="connsiteX1" fmla="*/ 462 w 2308583"/>
              <a:gd name="connsiteY1" fmla="*/ 1983044 h 1983044"/>
              <a:gd name="connsiteX2" fmla="*/ 0 w 2308583"/>
              <a:gd name="connsiteY2" fmla="*/ 1711185 h 1983044"/>
              <a:gd name="connsiteX3" fmla="*/ 2022607 w 2308583"/>
              <a:gd name="connsiteY3" fmla="*/ 1712117 h 1983044"/>
              <a:gd name="connsiteX4" fmla="*/ 2022607 w 2308583"/>
              <a:gd name="connsiteY4" fmla="*/ 0 h 1983044"/>
              <a:gd name="connsiteX5" fmla="*/ 2308583 w 2308583"/>
              <a:gd name="connsiteY5" fmla="*/ 0 h 1983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08583" h="1983044">
                <a:moveTo>
                  <a:pt x="2308583" y="1983044"/>
                </a:moveTo>
                <a:lnTo>
                  <a:pt x="462" y="1983044"/>
                </a:lnTo>
                <a:cubicBezTo>
                  <a:pt x="-462" y="1889214"/>
                  <a:pt x="923" y="1805015"/>
                  <a:pt x="0" y="1711185"/>
                </a:cubicBezTo>
                <a:lnTo>
                  <a:pt x="2022607" y="1712117"/>
                </a:lnTo>
                <a:lnTo>
                  <a:pt x="2022607" y="0"/>
                </a:lnTo>
                <a:lnTo>
                  <a:pt x="2308583" y="0"/>
                </a:lnTo>
                <a:close/>
              </a:path>
            </a:pathLst>
          </a:custGeom>
          <a:solidFill>
            <a:srgbClr val="FFFFFF">
              <a:alpha val="70000"/>
            </a:srgb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D5941F3-0256-4E90-BBBC-5A6EDEB8E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8004" y="4166755"/>
            <a:ext cx="5607908" cy="2040066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347C47-EF1D-4B02-906B-219155AD8D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98010" y="4333009"/>
            <a:ext cx="5268177" cy="1086237"/>
          </a:xfrm>
        </p:spPr>
        <p:txBody>
          <a:bodyPr>
            <a:normAutofit/>
          </a:bodyPr>
          <a:lstStyle/>
          <a:p>
            <a:pPr algn="l"/>
            <a:r>
              <a:rPr lang="en-US" sz="3600" dirty="0">
                <a:solidFill>
                  <a:srgbClr val="FFFFFF"/>
                </a:solidFill>
              </a:rPr>
              <a:t>Threat hunting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A0527F-C5FD-4E9B-9F21-5D1FBA3131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98010" y="5419246"/>
            <a:ext cx="5268177" cy="531866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1800" dirty="0">
                <a:solidFill>
                  <a:srgbClr val="FFFFFF"/>
                </a:solidFill>
              </a:rPr>
              <a:t>…looking (also) outside the EDR</a:t>
            </a:r>
          </a:p>
        </p:txBody>
      </p:sp>
    </p:spTree>
    <p:extLst>
      <p:ext uri="{BB962C8B-B14F-4D97-AF65-F5344CB8AC3E}">
        <p14:creationId xmlns:p14="http://schemas.microsoft.com/office/powerpoint/2010/main" val="745576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BFBF71-A520-9DF7-0CA5-B71BC58A7D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3562" y="468984"/>
            <a:ext cx="10493524" cy="1485900"/>
          </a:xfrm>
        </p:spPr>
        <p:txBody>
          <a:bodyPr>
            <a:normAutofit/>
          </a:bodyPr>
          <a:lstStyle/>
          <a:p>
            <a:r>
              <a:rPr lang="en-US" dirty="0"/>
              <a:t>Typical dreams crushers</a:t>
            </a:r>
            <a:endParaRPr lang="en-NL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9F89C22-0475-4427-B7C8-0269AD40E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5E8FB8-0931-B315-F6A1-79E124201E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2472" y="1300898"/>
            <a:ext cx="5072437" cy="4769819"/>
          </a:xfrm>
        </p:spPr>
        <p:txBody>
          <a:bodyPr>
            <a:noAutofit/>
          </a:bodyPr>
          <a:lstStyle/>
          <a:p>
            <a:r>
              <a:rPr lang="en-US" sz="2400" dirty="0"/>
              <a:t>The SIEM correlations have never been reviewed, improved or customized with one’s business needs</a:t>
            </a:r>
          </a:p>
          <a:p>
            <a:r>
              <a:rPr lang="en-US" sz="2400" dirty="0"/>
              <a:t>Quite some security logs are not (yet) in the SIEM (costs/ in-out clouds, not knowing all sources producing security logs/ shadow IT/ costs / volumes, costs/efforts in formatting and processing logs)</a:t>
            </a:r>
          </a:p>
          <a:p>
            <a:r>
              <a:rPr lang="en-US" sz="2400" dirty="0"/>
              <a:t>The EDR is so basic that it sounds more like an AV from the 90’s</a:t>
            </a:r>
          </a:p>
          <a:p>
            <a:endParaRPr lang="en-NL" sz="2400" dirty="0"/>
          </a:p>
        </p:txBody>
      </p:sp>
      <p:pic>
        <p:nvPicPr>
          <p:cNvPr id="7" name="Picture 6" descr="A picture containing text, grass, outdoor, rock&#10;&#10;Description automatically generated">
            <a:extLst>
              <a:ext uri="{FF2B5EF4-FFF2-40B4-BE49-F238E27FC236}">
                <a16:creationId xmlns:a16="http://schemas.microsoft.com/office/drawing/2014/main" id="{C7B37F0A-9FBC-F747-7F64-F6152E5C9B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1769" y="3265877"/>
            <a:ext cx="5105445" cy="3181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1832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1D868099-6145-4BC0-A5EA-74BEF1776B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Logo, company name&#10;&#10;Description automatically generated with medium confidence">
            <a:extLst>
              <a:ext uri="{FF2B5EF4-FFF2-40B4-BE49-F238E27FC236}">
                <a16:creationId xmlns:a16="http://schemas.microsoft.com/office/drawing/2014/main" id="{6CA92A26-F3C3-E42E-E245-0FB7780CB3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545" y="640080"/>
            <a:ext cx="5577840" cy="557784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D615FE8-A385-065D-300E-8FDDD2E7821B}"/>
              </a:ext>
            </a:extLst>
          </p:cNvPr>
          <p:cNvSpPr txBox="1"/>
          <p:nvPr/>
        </p:nvSpPr>
        <p:spPr>
          <a:xfrm>
            <a:off x="8484544" y="1696824"/>
            <a:ext cx="3496924" cy="22765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84048" indent="-384048" defTabSz="914400">
              <a:lnSpc>
                <a:spcPct val="94000"/>
              </a:lnSpc>
              <a:spcAft>
                <a:spcPts val="200"/>
              </a:spcAft>
              <a:buFont typeface="Franklin Gothic Book" panose="020B0503020102020204" pitchFamily="34" charset="0"/>
            </a:pPr>
            <a:r>
              <a:rPr lang="en-US" sz="2400" b="1" dirty="0">
                <a:solidFill>
                  <a:schemeClr val="tx2"/>
                </a:solidFill>
              </a:rPr>
              <a:t>Towel reasoning: </a:t>
            </a:r>
          </a:p>
          <a:p>
            <a:pPr marL="384048" indent="-384048" defTabSz="914400">
              <a:lnSpc>
                <a:spcPct val="94000"/>
              </a:lnSpc>
              <a:spcAft>
                <a:spcPts val="200"/>
              </a:spcAft>
              <a:buFont typeface="Franklin Gothic Book" panose="020B0503020102020204" pitchFamily="34" charset="0"/>
            </a:pPr>
            <a:r>
              <a:rPr lang="en-US" sz="2400" b="1" dirty="0">
                <a:solidFill>
                  <a:schemeClr val="tx2"/>
                </a:solidFill>
              </a:rPr>
              <a:t>	you might need to spend some time on the incident / bring emergency bag.</a:t>
            </a:r>
          </a:p>
        </p:txBody>
      </p:sp>
      <p:sp>
        <p:nvSpPr>
          <p:cNvPr id="27" name="Freeform 6">
            <a:extLst>
              <a:ext uri="{FF2B5EF4-FFF2-40B4-BE49-F238E27FC236}">
                <a16:creationId xmlns:a16="http://schemas.microsoft.com/office/drawing/2014/main" id="{CC1026F7-DECB-49B4-A565-518BBA4454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983434" y="640080"/>
            <a:ext cx="2296028" cy="3674981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24190667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C89EA62-F38E-4285-A105-C5E1BD3600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2CF6E46A-CCCD-4728-B011-E147B2362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2E2C684B-30C9-4689-A529-EBF1B8ADB2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FA4D8EDA-1733-4E6F-9F25-C42349094B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6">
            <a:extLst>
              <a:ext uri="{FF2B5EF4-FFF2-40B4-BE49-F238E27FC236}">
                <a16:creationId xmlns:a16="http://schemas.microsoft.com/office/drawing/2014/main" id="{422553EA-AB00-4085-AB5D-999AB77BE4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H="1">
            <a:off x="971111" y="-161575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1CE4018-DA59-4838-BDC5-2AD8CD7289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6453386"/>
            <a:ext cx="12191998" cy="4046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4AD393-52B8-E736-1485-29E4B942A802}"/>
              </a:ext>
            </a:extLst>
          </p:cNvPr>
          <p:cNvSpPr txBox="1"/>
          <p:nvPr/>
        </p:nvSpPr>
        <p:spPr>
          <a:xfrm>
            <a:off x="1264024" y="1156447"/>
            <a:ext cx="928295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First meeting:</a:t>
            </a:r>
          </a:p>
          <a:p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Make sure you get access to the right contacts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Make sure you get access to the logging in place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When something is not clear : ASK QUESTIONS!!!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Make sure you get the overview picture or design</a:t>
            </a:r>
            <a:endParaRPr lang="en-NL" sz="3200" dirty="0"/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4B940DD1-780F-62E2-252F-9A555B30C9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7695" y="4329161"/>
            <a:ext cx="2466975" cy="184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2828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BFBF71-A520-9DF7-0CA5-B71BC58A7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AND DON’T FORGET…</a:t>
            </a:r>
            <a:endParaRPr lang="en-NL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4906661-4ACC-D101-06DE-B622428535C8}"/>
              </a:ext>
            </a:extLst>
          </p:cNvPr>
          <p:cNvSpPr txBox="1">
            <a:spLocks/>
          </p:cNvSpPr>
          <p:nvPr/>
        </p:nvSpPr>
        <p:spPr>
          <a:xfrm>
            <a:off x="2761128" y="2926977"/>
            <a:ext cx="6324601" cy="236668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>
                <a:solidFill>
                  <a:schemeClr val="accent6">
                    <a:lumMod val="75000"/>
                  </a:schemeClr>
                </a:solidFill>
              </a:rPr>
              <a:t>WHEN SOMETHING IS NOT CLEAR</a:t>
            </a:r>
            <a:endParaRPr lang="en-NL" sz="60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20825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id="{9D9D6BF1-DFF2-4526-9D13-BF339D8C41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33" name="Freeform 6">
              <a:extLst>
                <a:ext uri="{FF2B5EF4-FFF2-40B4-BE49-F238E27FC236}">
                  <a16:creationId xmlns:a16="http://schemas.microsoft.com/office/drawing/2014/main" id="{A54D4DB6-FB18-4CAE-8905-E0053C9256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34" name="Freeform 6">
              <a:extLst>
                <a:ext uri="{FF2B5EF4-FFF2-40B4-BE49-F238E27FC236}">
                  <a16:creationId xmlns:a16="http://schemas.microsoft.com/office/drawing/2014/main" id="{1DBD6488-9429-4FFA-8AE8-C4022C39B0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7C04FA5E-9397-403D-8733-45505DDB14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 6">
            <a:extLst>
              <a:ext uri="{FF2B5EF4-FFF2-40B4-BE49-F238E27FC236}">
                <a16:creationId xmlns:a16="http://schemas.microsoft.com/office/drawing/2014/main" id="{09E1F823-C239-4ACC-923A-5C958E00E2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199584" y="1685652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40" name="Freeform 6">
            <a:extLst>
              <a:ext uri="{FF2B5EF4-FFF2-40B4-BE49-F238E27FC236}">
                <a16:creationId xmlns:a16="http://schemas.microsoft.com/office/drawing/2014/main" id="{0817DDF7-06E9-4C7C-84DF-2240A65360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52858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5" name="Picture 4" descr="A person wearing a garment&#10;&#10;Description automatically generated with low confidence">
            <a:extLst>
              <a:ext uri="{FF2B5EF4-FFF2-40B4-BE49-F238E27FC236}">
                <a16:creationId xmlns:a16="http://schemas.microsoft.com/office/drawing/2014/main" id="{4CE71C00-B7FF-3E2F-ED36-6B0944E881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78" r="4" b="4"/>
          <a:stretch/>
        </p:blipFill>
        <p:spPr>
          <a:xfrm>
            <a:off x="1155560" y="1129353"/>
            <a:ext cx="3914583" cy="458223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7D6D978-2027-FBF0-DF2A-713B83B6B7B4}"/>
              </a:ext>
            </a:extLst>
          </p:cNvPr>
          <p:cNvSpPr txBox="1"/>
          <p:nvPr/>
        </p:nvSpPr>
        <p:spPr>
          <a:xfrm>
            <a:off x="7674181" y="5342257"/>
            <a:ext cx="32305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Let’s see an example …</a:t>
            </a:r>
            <a:endParaRPr lang="en-NL" sz="2400" b="1" dirty="0"/>
          </a:p>
        </p:txBody>
      </p:sp>
    </p:spTree>
    <p:extLst>
      <p:ext uri="{BB962C8B-B14F-4D97-AF65-F5344CB8AC3E}">
        <p14:creationId xmlns:p14="http://schemas.microsoft.com/office/powerpoint/2010/main" val="17273267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BFBF71-A520-9DF7-0CA5-B71BC58A7D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3562" y="468984"/>
            <a:ext cx="10493524" cy="1485900"/>
          </a:xfrm>
        </p:spPr>
        <p:txBody>
          <a:bodyPr>
            <a:normAutofit/>
          </a:bodyPr>
          <a:lstStyle/>
          <a:p>
            <a:r>
              <a:rPr lang="en-US" dirty="0"/>
              <a:t>What is this large data transfer?</a:t>
            </a:r>
            <a:endParaRPr lang="en-NL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9F89C22-0475-4427-B7C8-0269AD40E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5E8FB8-0931-B315-F6A1-79E124201E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2472" y="1300898"/>
            <a:ext cx="5072437" cy="4769819"/>
          </a:xfrm>
        </p:spPr>
        <p:txBody>
          <a:bodyPr>
            <a:noAutofit/>
          </a:bodyPr>
          <a:lstStyle/>
          <a:p>
            <a:r>
              <a:rPr lang="en-US" sz="2400" dirty="0"/>
              <a:t>You see this in flow logs, firewall logs, storage logs</a:t>
            </a:r>
          </a:p>
          <a:p>
            <a:r>
              <a:rPr lang="en-US" sz="2400" dirty="0"/>
              <a:t>Most flows nowadays are TCP 443</a:t>
            </a:r>
          </a:p>
          <a:p>
            <a:r>
              <a:rPr lang="en-US" sz="2400" dirty="0"/>
              <a:t>Maybe a legit app usage or backup</a:t>
            </a:r>
          </a:p>
          <a:p>
            <a:r>
              <a:rPr lang="en-US" sz="2400" dirty="0"/>
              <a:t>Maybe a 3</a:t>
            </a:r>
            <a:r>
              <a:rPr lang="en-US" sz="2400" baseline="30000" dirty="0"/>
              <a:t>rd</a:t>
            </a:r>
            <a:r>
              <a:rPr lang="en-US" sz="2400" dirty="0"/>
              <a:t> party business function</a:t>
            </a:r>
          </a:p>
          <a:p>
            <a:r>
              <a:rPr lang="en-US" sz="2400" dirty="0"/>
              <a:t>What if large transfer on port 80?</a:t>
            </a:r>
          </a:p>
          <a:p>
            <a:r>
              <a:rPr lang="en-US" sz="2400" dirty="0"/>
              <a:t>You will not see this in the EDR logs…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NL" sz="2400" dirty="0"/>
          </a:p>
        </p:txBody>
      </p:sp>
    </p:spTree>
    <p:extLst>
      <p:ext uri="{BB962C8B-B14F-4D97-AF65-F5344CB8AC3E}">
        <p14:creationId xmlns:p14="http://schemas.microsoft.com/office/powerpoint/2010/main" val="22597101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8C89EA62-F38E-4285-A105-C5E1BD3600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21" name="Freeform 6">
              <a:extLst>
                <a:ext uri="{FF2B5EF4-FFF2-40B4-BE49-F238E27FC236}">
                  <a16:creationId xmlns:a16="http://schemas.microsoft.com/office/drawing/2014/main" id="{2CF6E46A-CCCD-4728-B011-E147B2362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2E2C684B-30C9-4689-A529-EBF1B8ADB2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9ECB0E0D-AC1B-4E83-84EA-237BFA2063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6DCB3B1-E1A7-4510-831B-77C8EFF566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27" name="Freeform 6">
              <a:extLst>
                <a:ext uri="{FF2B5EF4-FFF2-40B4-BE49-F238E27FC236}">
                  <a16:creationId xmlns:a16="http://schemas.microsoft.com/office/drawing/2014/main" id="{10132A3B-10CF-4EEB-BA1F-A63D2ED61D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28" name="Freeform 6">
              <a:extLst>
                <a:ext uri="{FF2B5EF4-FFF2-40B4-BE49-F238E27FC236}">
                  <a16:creationId xmlns:a16="http://schemas.microsoft.com/office/drawing/2014/main" id="{014E52ED-3C51-46E6-BE4B-14FFAB2C3D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7BFBF71-A520-9DF7-0CA5-B71BC58A7D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8521" y="1480930"/>
            <a:ext cx="5751537" cy="384852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3600" cap="all"/>
              <a:t>What about Jim in sales?</a:t>
            </a:r>
            <a:br>
              <a:rPr lang="en-US" sz="3600" cap="all"/>
            </a:br>
            <a:r>
              <a:rPr lang="en-US" sz="3600" cap="all"/>
              <a:t>What about Joel in HR?</a:t>
            </a:r>
            <a:br>
              <a:rPr lang="en-US" sz="3600" cap="all"/>
            </a:br>
            <a:r>
              <a:rPr lang="en-US" sz="3600" cap="all"/>
              <a:t>What do you think they have in common? </a:t>
            </a:r>
            <a:br>
              <a:rPr lang="en-US" sz="3600" cap="all"/>
            </a:br>
            <a:br>
              <a:rPr lang="en-US" sz="3600" cap="all"/>
            </a:br>
            <a:endParaRPr lang="en-US" sz="3600" cap="all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116DDC6-8F07-46CC-8751-E5C9346B2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674964" y="2388358"/>
            <a:ext cx="0" cy="1856096"/>
          </a:xfrm>
          <a:prstGeom prst="line">
            <a:avLst/>
          </a:prstGeom>
          <a:ln w="25400" cap="sq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70186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9F89C22-0475-4427-B7C8-0269AD40E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 descr="A blue sky with white clouds&#10;&#10;Description automatically generated with low confidence">
            <a:extLst>
              <a:ext uri="{FF2B5EF4-FFF2-40B4-BE49-F238E27FC236}">
                <a16:creationId xmlns:a16="http://schemas.microsoft.com/office/drawing/2014/main" id="{275C90F0-60FF-45BB-81E3-F81FE66E11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6846" y="454743"/>
            <a:ext cx="7227414" cy="5392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9749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BFBF71-A520-9DF7-0CA5-B71BC58A7D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3561" y="195560"/>
            <a:ext cx="10493524" cy="1485900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The wonders of shadow IT ! … yet another TCP 443 flow</a:t>
            </a:r>
            <a:endParaRPr lang="en-NL" dirty="0">
              <a:solidFill>
                <a:srgbClr val="0070C0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9F89C22-0475-4427-B7C8-0269AD40E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5E8FB8-0931-B315-F6A1-79E124201E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9089" y="1410277"/>
            <a:ext cx="11186369" cy="5376005"/>
          </a:xfrm>
        </p:spPr>
        <p:txBody>
          <a:bodyPr>
            <a:noAutofit/>
          </a:bodyPr>
          <a:lstStyle/>
          <a:p>
            <a:r>
              <a:rPr lang="en-US" sz="2400" dirty="0"/>
              <a:t>Jim and Joel bought these cloud services to make their work easier </a:t>
            </a:r>
          </a:p>
          <a:p>
            <a:r>
              <a:rPr lang="en-US" sz="2400" dirty="0"/>
              <a:t>They paid with own cc to speed up things and just declared costs</a:t>
            </a:r>
          </a:p>
          <a:p>
            <a:r>
              <a:rPr lang="en-US" sz="2400" dirty="0"/>
              <a:t>No business impact analysis on what data goes up and down? (data classification much?)</a:t>
            </a:r>
          </a:p>
          <a:p>
            <a:r>
              <a:rPr lang="en-US" sz="2400" dirty="0"/>
              <a:t>They agreed to the big popup informing them that data will be kept in this cloud service for an X amount of time</a:t>
            </a:r>
          </a:p>
          <a:p>
            <a:r>
              <a:rPr lang="en-US" sz="2400" dirty="0"/>
              <a:t>They didn’t setup MFA because … well, too much effort</a:t>
            </a:r>
          </a:p>
          <a:p>
            <a:r>
              <a:rPr lang="en-US" sz="2400" dirty="0"/>
              <a:t>They got an admin panel with security logs,</a:t>
            </a:r>
          </a:p>
          <a:p>
            <a:pPr marL="0" indent="0">
              <a:buNone/>
            </a:pPr>
            <a:r>
              <a:rPr lang="en-US" sz="2400" dirty="0"/>
              <a:t>but no one asked them </a:t>
            </a:r>
          </a:p>
          <a:p>
            <a:pPr marL="0" indent="0">
              <a:buNone/>
            </a:pPr>
            <a:r>
              <a:rPr lang="en-US" sz="2400" dirty="0"/>
              <a:t>to import these logs in the SIEM (why?)</a:t>
            </a:r>
          </a:p>
          <a:p>
            <a:r>
              <a:rPr lang="en-US" sz="2400" dirty="0"/>
              <a:t>It will be a true adventure to correlate the large data flow we were speaking about to these services and their owners within customer realm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NL" sz="2400" dirty="0"/>
          </a:p>
        </p:txBody>
      </p:sp>
      <p:pic>
        <p:nvPicPr>
          <p:cNvPr id="5" name="Picture 4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3B89A6D7-7698-578A-BB2B-F55BBFB197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8855" y="4566643"/>
            <a:ext cx="3028950" cy="151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802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BFBF71-A520-9DF7-0CA5-B71BC58A7D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0650" y="685800"/>
            <a:ext cx="9886950" cy="1485900"/>
          </a:xfrm>
        </p:spPr>
        <p:txBody>
          <a:bodyPr>
            <a:normAutofit/>
          </a:bodyPr>
          <a:lstStyle/>
          <a:p>
            <a:r>
              <a:rPr lang="en-US" dirty="0"/>
              <a:t>What do you do as a security incident investigator?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5E8FB8-0931-B315-F6A1-79E124201E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0649" y="2206011"/>
            <a:ext cx="6829985" cy="4158930"/>
          </a:xfrm>
        </p:spPr>
        <p:txBody>
          <a:bodyPr>
            <a:noAutofit/>
          </a:bodyPr>
          <a:lstStyle/>
          <a:p>
            <a:r>
              <a:rPr lang="en-US" sz="2400" dirty="0"/>
              <a:t>Add new information to your overall picture</a:t>
            </a:r>
          </a:p>
          <a:p>
            <a:r>
              <a:rPr lang="en-US" sz="2400" dirty="0"/>
              <a:t>Record the moments in time when these new findings took place </a:t>
            </a:r>
            <a:r>
              <a:rPr lang="en-US" sz="2400" b="1" dirty="0">
                <a:solidFill>
                  <a:srgbClr val="C00000"/>
                </a:solidFill>
              </a:rPr>
              <a:t>(use UTC!!!)</a:t>
            </a:r>
          </a:p>
          <a:p>
            <a:r>
              <a:rPr lang="en-US" sz="2400" dirty="0"/>
              <a:t>Try to get access to review new security relevant logs when a new source has been identified</a:t>
            </a:r>
          </a:p>
          <a:p>
            <a:r>
              <a:rPr lang="en-US" sz="2400" dirty="0"/>
              <a:t>Include in your note when did you get access to these new category of logs</a:t>
            </a:r>
          </a:p>
          <a:p>
            <a:r>
              <a:rPr lang="en-US" sz="2400" dirty="0"/>
              <a:t>If very dangerous findings think of next steps (known full cloud compromise / security incident log located/ no MFA/ etc)</a:t>
            </a:r>
          </a:p>
          <a:p>
            <a:endParaRPr lang="en-US" sz="2400" dirty="0"/>
          </a:p>
          <a:p>
            <a:endParaRPr lang="en-NL" sz="2400" dirty="0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F4BEB8E4-A95C-420D-608C-5F6C7B96BC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559" r="10317" b="-3"/>
          <a:stretch/>
        </p:blipFill>
        <p:spPr>
          <a:xfrm>
            <a:off x="8608284" y="2365697"/>
            <a:ext cx="3211495" cy="3466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6644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C89EA62-F38E-4285-A105-C5E1BD3600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2CF6E46A-CCCD-4728-B011-E147B2362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2E2C684B-30C9-4689-A529-EBF1B8ADB2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FA4D8EDA-1733-4E6F-9F25-C42349094B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6">
            <a:extLst>
              <a:ext uri="{FF2B5EF4-FFF2-40B4-BE49-F238E27FC236}">
                <a16:creationId xmlns:a16="http://schemas.microsoft.com/office/drawing/2014/main" id="{422553EA-AB00-4085-AB5D-999AB77BE4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H="1">
            <a:off x="971111" y="-161575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1CE4018-DA59-4838-BDC5-2AD8CD7289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6453386"/>
            <a:ext cx="12191998" cy="4046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980E7A-BC13-66B9-853C-E9CC9AC4DD03}"/>
              </a:ext>
            </a:extLst>
          </p:cNvPr>
          <p:cNvSpPr txBox="1"/>
          <p:nvPr/>
        </p:nvSpPr>
        <p:spPr>
          <a:xfrm>
            <a:off x="5356412" y="242572"/>
            <a:ext cx="19901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AGENDA</a:t>
            </a:r>
            <a:endParaRPr lang="en-NL" sz="4000" dirty="0"/>
          </a:p>
        </p:txBody>
      </p:sp>
      <p:graphicFrame>
        <p:nvGraphicFramePr>
          <p:cNvPr id="18" name="TextBox 3">
            <a:extLst>
              <a:ext uri="{FF2B5EF4-FFF2-40B4-BE49-F238E27FC236}">
                <a16:creationId xmlns:a16="http://schemas.microsoft.com/office/drawing/2014/main" id="{AE1CAEE1-72E1-B6E3-598C-4061909F48A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20695689"/>
              </p:ext>
            </p:extLst>
          </p:nvPr>
        </p:nvGraphicFramePr>
        <p:xfrm>
          <a:off x="1277471" y="1166842"/>
          <a:ext cx="7377952" cy="45243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755786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BFBF71-A520-9DF7-0CA5-B71BC58A7D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4596" y="275112"/>
            <a:ext cx="9886950" cy="1172135"/>
          </a:xfrm>
        </p:spPr>
        <p:txBody>
          <a:bodyPr>
            <a:normAutofit/>
          </a:bodyPr>
          <a:lstStyle/>
          <a:p>
            <a:r>
              <a:rPr lang="en-US" sz="3200" b="1" dirty="0"/>
              <a:t>How to process that large csv / logs from alternate sources (the excel-crash type of thing)? </a:t>
            </a:r>
            <a:endParaRPr lang="en-NL" sz="32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5E8FB8-0931-B315-F6A1-79E124201E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49609" y="1447247"/>
            <a:ext cx="9174349" cy="124216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600" b="1" dirty="0">
                <a:solidFill>
                  <a:schemeClr val="tx1"/>
                </a:solidFill>
              </a:rPr>
              <a:t>For large files: </a:t>
            </a:r>
            <a:r>
              <a:rPr lang="en-US" sz="3600" b="1" dirty="0">
                <a:solidFill>
                  <a:srgbClr val="0070C0"/>
                </a:solidFill>
              </a:rPr>
              <a:t>Timeline explorer (it’s free!)</a:t>
            </a:r>
          </a:p>
          <a:p>
            <a:pPr marL="0" indent="0">
              <a:buNone/>
            </a:pPr>
            <a:r>
              <a:rPr lang="en-US" sz="3600" b="1" dirty="0">
                <a:solidFill>
                  <a:srgbClr val="0070C0"/>
                </a:solidFill>
              </a:rPr>
              <a:t>https://ericzimmerman.github.io/#!index.md</a:t>
            </a:r>
          </a:p>
          <a:p>
            <a:endParaRPr lang="en-NL" sz="3600" b="1" dirty="0">
              <a:solidFill>
                <a:srgbClr val="0070C0"/>
              </a:solidFill>
            </a:endParaRPr>
          </a:p>
        </p:txBody>
      </p: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1A2AA7A7-826E-90D9-AB09-6045987F60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561" y="4331352"/>
            <a:ext cx="3379134" cy="2340363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99498333-0D98-ABFD-13A1-380D1D8FD311}"/>
              </a:ext>
            </a:extLst>
          </p:cNvPr>
          <p:cNvSpPr txBox="1">
            <a:spLocks/>
          </p:cNvSpPr>
          <p:nvPr/>
        </p:nvSpPr>
        <p:spPr>
          <a:xfrm>
            <a:off x="5093635" y="5228665"/>
            <a:ext cx="3379134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2500" lnSpcReduction="10000"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C00000"/>
                </a:solidFill>
              </a:rPr>
              <a:t>Filter what you need and add to your notes &gt;&gt;&gt;</a:t>
            </a:r>
            <a:endParaRPr lang="en-NL" dirty="0">
              <a:solidFill>
                <a:srgbClr val="C00000"/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EC0B688-D85C-FF77-1E50-149810C80248}"/>
              </a:ext>
            </a:extLst>
          </p:cNvPr>
          <p:cNvSpPr txBox="1">
            <a:spLocks/>
          </p:cNvSpPr>
          <p:nvPr/>
        </p:nvSpPr>
        <p:spPr>
          <a:xfrm>
            <a:off x="2849608" y="2750213"/>
            <a:ext cx="9174349" cy="124216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Franklin Gothic Book" panose="020B0503020102020204" pitchFamily="34" charset="0"/>
              <a:buNone/>
            </a:pPr>
            <a:r>
              <a:rPr lang="en-US" sz="3600" b="1" dirty="0">
                <a:solidFill>
                  <a:schemeClr val="tx1"/>
                </a:solidFill>
              </a:rPr>
              <a:t>For very large files: </a:t>
            </a:r>
            <a:r>
              <a:rPr lang="en-US" sz="3600" b="1" dirty="0">
                <a:solidFill>
                  <a:srgbClr val="0070C0"/>
                </a:solidFill>
              </a:rPr>
              <a:t>SOF-ELK (also free)</a:t>
            </a:r>
          </a:p>
          <a:p>
            <a:pPr marL="0" indent="0">
              <a:buFont typeface="Franklin Gothic Book" panose="020B0503020102020204" pitchFamily="34" charset="0"/>
              <a:buNone/>
            </a:pPr>
            <a:r>
              <a:rPr lang="en-US" sz="3600" b="1" dirty="0">
                <a:solidFill>
                  <a:srgbClr val="0070C0"/>
                </a:solidFill>
              </a:rPr>
              <a:t>https://github.com/philhagen/sof-elk</a:t>
            </a:r>
            <a:endParaRPr lang="en-NL" sz="36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95759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8C89EA62-F38E-4285-A105-C5E1BD3600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21" name="Freeform 6">
              <a:extLst>
                <a:ext uri="{FF2B5EF4-FFF2-40B4-BE49-F238E27FC236}">
                  <a16:creationId xmlns:a16="http://schemas.microsoft.com/office/drawing/2014/main" id="{2CF6E46A-CCCD-4728-B011-E147B2362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2E2C684B-30C9-4689-A529-EBF1B8ADB2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9ECB0E0D-AC1B-4E83-84EA-237BFA2063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6DCB3B1-E1A7-4510-831B-77C8EFF566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27" name="Freeform 6">
              <a:extLst>
                <a:ext uri="{FF2B5EF4-FFF2-40B4-BE49-F238E27FC236}">
                  <a16:creationId xmlns:a16="http://schemas.microsoft.com/office/drawing/2014/main" id="{10132A3B-10CF-4EEB-BA1F-A63D2ED61D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28" name="Freeform 6">
              <a:extLst>
                <a:ext uri="{FF2B5EF4-FFF2-40B4-BE49-F238E27FC236}">
                  <a16:creationId xmlns:a16="http://schemas.microsoft.com/office/drawing/2014/main" id="{014E52ED-3C51-46E6-BE4B-14FFAB2C3D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7BFBF71-A520-9DF7-0CA5-B71BC58A7D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8521" y="1480930"/>
            <a:ext cx="5751537" cy="384852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3600" cap="all" dirty="0">
                <a:solidFill>
                  <a:srgbClr val="C00000"/>
                </a:solidFill>
              </a:rPr>
              <a:t>UTC!!!</a:t>
            </a:r>
            <a:br>
              <a:rPr lang="en-US" sz="3600" cap="all" dirty="0">
                <a:solidFill>
                  <a:srgbClr val="C00000"/>
                </a:solidFill>
              </a:rPr>
            </a:br>
            <a:br>
              <a:rPr lang="en-US" sz="3600" cap="all" dirty="0">
                <a:solidFill>
                  <a:srgbClr val="C00000"/>
                </a:solidFill>
              </a:rPr>
            </a:br>
            <a:endParaRPr lang="en-US" sz="3600" cap="all" dirty="0">
              <a:solidFill>
                <a:srgbClr val="C00000"/>
              </a:solidFill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116DDC6-8F07-46CC-8751-E5C9346B2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674964" y="2388358"/>
            <a:ext cx="0" cy="1856096"/>
          </a:xfrm>
          <a:prstGeom prst="line">
            <a:avLst/>
          </a:prstGeom>
          <a:ln w="25400" cap="sq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13431295-7B66-174E-80FF-5EAB7E48CBC8}"/>
              </a:ext>
            </a:extLst>
          </p:cNvPr>
          <p:cNvSpPr txBox="1"/>
          <p:nvPr/>
        </p:nvSpPr>
        <p:spPr>
          <a:xfrm>
            <a:off x="2061883" y="5873250"/>
            <a:ext cx="2598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Why I keep pushing this?</a:t>
            </a:r>
            <a:endParaRPr lang="en-NL" b="1" dirty="0"/>
          </a:p>
        </p:txBody>
      </p:sp>
      <p:pic>
        <p:nvPicPr>
          <p:cNvPr id="5" name="Picture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CC39651C-9E35-54F1-E4FA-949B08C6DB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0926" y="4120590"/>
            <a:ext cx="2857500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3858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BFBF71-A520-9DF7-0CA5-B71BC58A7D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1871" y="596152"/>
            <a:ext cx="6553200" cy="148590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Let’s go hunting</a:t>
            </a:r>
            <a:endParaRPr lang="en-NL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48E807-B1F5-1E09-2082-2476FFCEC263}"/>
              </a:ext>
            </a:extLst>
          </p:cNvPr>
          <p:cNvSpPr txBox="1"/>
          <p:nvPr/>
        </p:nvSpPr>
        <p:spPr>
          <a:xfrm>
            <a:off x="2505636" y="3088341"/>
            <a:ext cx="91609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… add a bit of time pressure as we are facing a live incident</a:t>
            </a:r>
            <a:endParaRPr lang="en-NL" sz="2800" dirty="0"/>
          </a:p>
        </p:txBody>
      </p:sp>
      <p:sp>
        <p:nvSpPr>
          <p:cNvPr id="5" name="Rectangle 4" descr="Dog">
            <a:extLst>
              <a:ext uri="{FF2B5EF4-FFF2-40B4-BE49-F238E27FC236}">
                <a16:creationId xmlns:a16="http://schemas.microsoft.com/office/drawing/2014/main" id="{4AF34983-9367-1F8D-077D-443283ECC180}"/>
              </a:ext>
            </a:extLst>
          </p:cNvPr>
          <p:cNvSpPr/>
          <p:nvPr/>
        </p:nvSpPr>
        <p:spPr>
          <a:xfrm>
            <a:off x="1309919" y="642049"/>
            <a:ext cx="562632" cy="562632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4448392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8C89EA62-F38E-4285-A105-C5E1BD3600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21" name="Freeform 6">
              <a:extLst>
                <a:ext uri="{FF2B5EF4-FFF2-40B4-BE49-F238E27FC236}">
                  <a16:creationId xmlns:a16="http://schemas.microsoft.com/office/drawing/2014/main" id="{2CF6E46A-CCCD-4728-B011-E147B2362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2E2C684B-30C9-4689-A529-EBF1B8ADB2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9ECB0E0D-AC1B-4E83-84EA-237BFA2063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6DCB3B1-E1A7-4510-831B-77C8EFF566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27" name="Freeform 6">
              <a:extLst>
                <a:ext uri="{FF2B5EF4-FFF2-40B4-BE49-F238E27FC236}">
                  <a16:creationId xmlns:a16="http://schemas.microsoft.com/office/drawing/2014/main" id="{10132A3B-10CF-4EEB-BA1F-A63D2ED61D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28" name="Freeform 6">
              <a:extLst>
                <a:ext uri="{FF2B5EF4-FFF2-40B4-BE49-F238E27FC236}">
                  <a16:creationId xmlns:a16="http://schemas.microsoft.com/office/drawing/2014/main" id="{014E52ED-3C51-46E6-BE4B-14FFAB2C3D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7BFBF71-A520-9DF7-0CA5-B71BC58A7D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8521" y="1480930"/>
            <a:ext cx="5751537" cy="384852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3600" cap="all" dirty="0"/>
              <a:t>BACK to our </a:t>
            </a:r>
            <a:r>
              <a:rPr lang="en-US" sz="3600" cap="all" dirty="0" err="1"/>
              <a:t>siem</a:t>
            </a:r>
            <a:br>
              <a:rPr lang="en-US" sz="3600" cap="all" dirty="0"/>
            </a:br>
            <a:br>
              <a:rPr lang="en-US" sz="3600" cap="all" dirty="0"/>
            </a:br>
            <a:endParaRPr lang="en-US" sz="3600" cap="all" dirty="0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116DDC6-8F07-46CC-8751-E5C9346B2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674964" y="2388358"/>
            <a:ext cx="0" cy="1856096"/>
          </a:xfrm>
          <a:prstGeom prst="line">
            <a:avLst/>
          </a:prstGeom>
          <a:ln w="25400" cap="sq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EC10F3DA-2DBA-1809-9F92-431A13BFA58C}"/>
              </a:ext>
            </a:extLst>
          </p:cNvPr>
          <p:cNvSpPr txBox="1"/>
          <p:nvPr/>
        </p:nvSpPr>
        <p:spPr>
          <a:xfrm>
            <a:off x="8110090" y="4873725"/>
            <a:ext cx="29762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If we have it … if not back to digging log repositories</a:t>
            </a:r>
            <a:endParaRPr lang="en-NL" sz="2000" b="1" dirty="0"/>
          </a:p>
        </p:txBody>
      </p:sp>
    </p:spTree>
    <p:extLst>
      <p:ext uri="{BB962C8B-B14F-4D97-AF65-F5344CB8AC3E}">
        <p14:creationId xmlns:p14="http://schemas.microsoft.com/office/powerpoint/2010/main" val="957541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BFBF71-A520-9DF7-0CA5-B71BC58A7D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3562" y="468984"/>
            <a:ext cx="10493524" cy="898134"/>
          </a:xfrm>
        </p:spPr>
        <p:txBody>
          <a:bodyPr>
            <a:normAutofit/>
          </a:bodyPr>
          <a:lstStyle/>
          <a:p>
            <a:r>
              <a:rPr lang="en-US" dirty="0"/>
              <a:t>Few things to keep in mind</a:t>
            </a:r>
            <a:endParaRPr lang="en-NL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9F89C22-0475-4427-B7C8-0269AD40E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5E8FB8-0931-B315-F6A1-79E124201E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3562" y="1695344"/>
            <a:ext cx="9505187" cy="4503749"/>
          </a:xfrm>
        </p:spPr>
        <p:txBody>
          <a:bodyPr>
            <a:noAutofit/>
          </a:bodyPr>
          <a:lstStyle/>
          <a:p>
            <a:r>
              <a:rPr lang="en-US" sz="2400" dirty="0"/>
              <a:t>There is a delay between live events and the SIEM log arrival (most cloud tooling has these delays published)</a:t>
            </a:r>
          </a:p>
          <a:p>
            <a:r>
              <a:rPr lang="en-US" sz="2400" dirty="0"/>
              <a:t>SIEM will have less logs than the EDR for an endpoint, but it can point you in the right direction</a:t>
            </a:r>
          </a:p>
          <a:p>
            <a:r>
              <a:rPr lang="en-US" sz="2400" dirty="0"/>
              <a:t>You still need to go to the EDR or host logs for more details, features, digging</a:t>
            </a:r>
          </a:p>
          <a:p>
            <a:r>
              <a:rPr lang="en-US" sz="2400" dirty="0"/>
              <a:t>If firewall logs are too costly, try a small selection first: outgoing for example (what do you think it’s more interesting: outgoing dropped or outgoing allowed?)</a:t>
            </a:r>
          </a:p>
          <a:p>
            <a:r>
              <a:rPr lang="en-US" sz="2400" dirty="0"/>
              <a:t>If no EDR you will need to check (with the help of an admin) windows/ </a:t>
            </a:r>
            <a:r>
              <a:rPr lang="en-US" sz="2400" dirty="0" err="1"/>
              <a:t>linux</a:t>
            </a:r>
            <a:r>
              <a:rPr lang="en-US" sz="2400" dirty="0"/>
              <a:t> server logs – and hope, there is a central logging repository</a:t>
            </a:r>
          </a:p>
          <a:p>
            <a:endParaRPr lang="en-NL" sz="2400" dirty="0"/>
          </a:p>
        </p:txBody>
      </p:sp>
    </p:spTree>
    <p:extLst>
      <p:ext uri="{BB962C8B-B14F-4D97-AF65-F5344CB8AC3E}">
        <p14:creationId xmlns:p14="http://schemas.microsoft.com/office/powerpoint/2010/main" val="2872369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8C89EA62-F38E-4285-A105-C5E1BD3600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21" name="Freeform 6">
              <a:extLst>
                <a:ext uri="{FF2B5EF4-FFF2-40B4-BE49-F238E27FC236}">
                  <a16:creationId xmlns:a16="http://schemas.microsoft.com/office/drawing/2014/main" id="{2CF6E46A-CCCD-4728-B011-E147B2362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2E2C684B-30C9-4689-A529-EBF1B8ADB2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9ECB0E0D-AC1B-4E83-84EA-237BFA2063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6DCB3B1-E1A7-4510-831B-77C8EFF566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27" name="Freeform 6">
              <a:extLst>
                <a:ext uri="{FF2B5EF4-FFF2-40B4-BE49-F238E27FC236}">
                  <a16:creationId xmlns:a16="http://schemas.microsoft.com/office/drawing/2014/main" id="{10132A3B-10CF-4EEB-BA1F-A63D2ED61D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28" name="Freeform 6">
              <a:extLst>
                <a:ext uri="{FF2B5EF4-FFF2-40B4-BE49-F238E27FC236}">
                  <a16:creationId xmlns:a16="http://schemas.microsoft.com/office/drawing/2014/main" id="{014E52ED-3C51-46E6-BE4B-14FFAB2C3D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116DDC6-8F07-46CC-8751-E5C9346B2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674964" y="2388358"/>
            <a:ext cx="0" cy="1856096"/>
          </a:xfrm>
          <a:prstGeom prst="line">
            <a:avLst/>
          </a:prstGeom>
          <a:ln w="25400" cap="sq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BAE5DBC-D1C8-E69A-5027-9B0BE6CC9705}"/>
              </a:ext>
            </a:extLst>
          </p:cNvPr>
          <p:cNvSpPr txBox="1"/>
          <p:nvPr/>
        </p:nvSpPr>
        <p:spPr>
          <a:xfrm>
            <a:off x="4845425" y="677191"/>
            <a:ext cx="512332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Best way to know an environment is to run your hunts </a:t>
            </a:r>
            <a:endParaRPr lang="en-NL" sz="28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28C89E-7B0B-170D-BBD7-596745589DCB}"/>
              </a:ext>
            </a:extLst>
          </p:cNvPr>
          <p:cNvSpPr txBox="1"/>
          <p:nvPr/>
        </p:nvSpPr>
        <p:spPr>
          <a:xfrm>
            <a:off x="1329375" y="1141552"/>
            <a:ext cx="6096176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Command history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Scheduled tasks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Encoded 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PS downloads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New accounts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Recon commands from LOCAL SYSTEM (netstat/whoami/at…)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New services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New scheduled tasks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RDP using high privileged accounts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Processes started from the recycle bin ….</a:t>
            </a:r>
            <a:endParaRPr lang="en-NL" sz="2400" dirty="0"/>
          </a:p>
        </p:txBody>
      </p:sp>
      <p:pic>
        <p:nvPicPr>
          <p:cNvPr id="9" name="Picture 8" descr="Shape&#10;&#10;Description automatically generated">
            <a:extLst>
              <a:ext uri="{FF2B5EF4-FFF2-40B4-BE49-F238E27FC236}">
                <a16:creationId xmlns:a16="http://schemas.microsoft.com/office/drawing/2014/main" id="{CD5DADEF-0BC5-D690-F05A-86B18A2706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9025" y="2370735"/>
            <a:ext cx="2466975" cy="184785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5D62B5A-B8A8-1FB9-4BC7-266A8058FF3D}"/>
              </a:ext>
            </a:extLst>
          </p:cNvPr>
          <p:cNvSpPr txBox="1"/>
          <p:nvPr/>
        </p:nvSpPr>
        <p:spPr>
          <a:xfrm>
            <a:off x="685801" y="5298739"/>
            <a:ext cx="7077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Not all the things are bad, but at least we know who/what they are</a:t>
            </a:r>
            <a:endParaRPr lang="en-NL" sz="2800" b="1" dirty="0"/>
          </a:p>
        </p:txBody>
      </p:sp>
    </p:spTree>
    <p:extLst>
      <p:ext uri="{BB962C8B-B14F-4D97-AF65-F5344CB8AC3E}">
        <p14:creationId xmlns:p14="http://schemas.microsoft.com/office/powerpoint/2010/main" val="24496212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BFBF71-A520-9DF7-0CA5-B71BC58A7D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1871" y="596152"/>
            <a:ext cx="6553200" cy="148590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Syntax</a:t>
            </a:r>
            <a:endParaRPr lang="en-NL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48E807-B1F5-1E09-2082-2476FFCEC263}"/>
              </a:ext>
            </a:extLst>
          </p:cNvPr>
          <p:cNvSpPr txBox="1"/>
          <p:nvPr/>
        </p:nvSpPr>
        <p:spPr>
          <a:xfrm>
            <a:off x="2505636" y="3088341"/>
            <a:ext cx="848509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… it is important to know what you are looking for/ local admin will help you get it (and if not google and experience after a while)</a:t>
            </a:r>
            <a:endParaRPr lang="en-NL" sz="2800" dirty="0"/>
          </a:p>
        </p:txBody>
      </p:sp>
    </p:spTree>
    <p:extLst>
      <p:ext uri="{BB962C8B-B14F-4D97-AF65-F5344CB8AC3E}">
        <p14:creationId xmlns:p14="http://schemas.microsoft.com/office/powerpoint/2010/main" val="39103398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id="{9D9D6BF1-DFF2-4526-9D13-BF339D8C41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33" name="Freeform 6">
              <a:extLst>
                <a:ext uri="{FF2B5EF4-FFF2-40B4-BE49-F238E27FC236}">
                  <a16:creationId xmlns:a16="http://schemas.microsoft.com/office/drawing/2014/main" id="{A54D4DB6-FB18-4CAE-8905-E0053C9256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34" name="Freeform 6">
              <a:extLst>
                <a:ext uri="{FF2B5EF4-FFF2-40B4-BE49-F238E27FC236}">
                  <a16:creationId xmlns:a16="http://schemas.microsoft.com/office/drawing/2014/main" id="{1DBD6488-9429-4FFA-8AE8-C4022C39B0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7C04FA5E-9397-403D-8733-45505DDB14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 6">
            <a:extLst>
              <a:ext uri="{FF2B5EF4-FFF2-40B4-BE49-F238E27FC236}">
                <a16:creationId xmlns:a16="http://schemas.microsoft.com/office/drawing/2014/main" id="{09E1F823-C239-4ACC-923A-5C958E00E2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199584" y="1685652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40" name="Freeform 6">
            <a:extLst>
              <a:ext uri="{FF2B5EF4-FFF2-40B4-BE49-F238E27FC236}">
                <a16:creationId xmlns:a16="http://schemas.microsoft.com/office/drawing/2014/main" id="{0817DDF7-06E9-4C7C-84DF-2240A65360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52858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D6D978-2027-FBF0-DF2A-713B83B6B7B4}"/>
              </a:ext>
            </a:extLst>
          </p:cNvPr>
          <p:cNvSpPr txBox="1"/>
          <p:nvPr/>
        </p:nvSpPr>
        <p:spPr>
          <a:xfrm>
            <a:off x="6047750" y="4226150"/>
            <a:ext cx="56608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EDR logs are an excellent hunting ground but it can become an addiction – don’t panic when it’s not there.</a:t>
            </a:r>
            <a:endParaRPr lang="en-NL" sz="2400" b="1" dirty="0"/>
          </a:p>
        </p:txBody>
      </p:sp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27A826D2-ED6D-679E-862B-251FD16BEF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430" y="1274115"/>
            <a:ext cx="5130597" cy="4290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1219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BFBF71-A520-9DF7-0CA5-B71BC58A7D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3562" y="468984"/>
            <a:ext cx="10493524" cy="898134"/>
          </a:xfrm>
        </p:spPr>
        <p:txBody>
          <a:bodyPr>
            <a:normAutofit/>
          </a:bodyPr>
          <a:lstStyle/>
          <a:p>
            <a:r>
              <a:rPr lang="en-US" dirty="0"/>
              <a:t>Few other hunts ideas</a:t>
            </a:r>
            <a:endParaRPr lang="en-NL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9F89C22-0475-4427-B7C8-0269AD40E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5E8FB8-0931-B315-F6A1-79E124201E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3562" y="1695344"/>
            <a:ext cx="10195767" cy="4243773"/>
          </a:xfrm>
        </p:spPr>
        <p:txBody>
          <a:bodyPr>
            <a:noAutofit/>
          </a:bodyPr>
          <a:lstStyle/>
          <a:p>
            <a:r>
              <a:rPr lang="en-US" sz="2400" dirty="0"/>
              <a:t>Create statistic hunts: top rare present process names, stats and counts on used </a:t>
            </a:r>
            <a:r>
              <a:rPr lang="en-US" sz="2400" dirty="0" err="1"/>
              <a:t>wmi</a:t>
            </a:r>
            <a:r>
              <a:rPr lang="en-US" sz="2400" dirty="0"/>
              <a:t> commands, top and count for 1-2 chars file names</a:t>
            </a:r>
          </a:p>
          <a:p>
            <a:r>
              <a:rPr lang="en-US" sz="2400" dirty="0"/>
              <a:t>Event logs being cleared ("Microsoft-Windows-Eventlog“,1102 or 517/ "PowerShell log file was cleared“, 104/ "System log file was cleared“, 104)</a:t>
            </a:r>
          </a:p>
          <a:p>
            <a:r>
              <a:rPr lang="en-US" sz="2400" dirty="0"/>
              <a:t>Hidden files, hidden shares (\$)</a:t>
            </a:r>
          </a:p>
          <a:p>
            <a:r>
              <a:rPr lang="en-US" sz="2400" dirty="0"/>
              <a:t>RDP successful login stats (logon type 10/ 4624 or 528)</a:t>
            </a:r>
          </a:p>
          <a:p>
            <a:r>
              <a:rPr lang="en-US" sz="2400" dirty="0"/>
              <a:t>Statistics on overall file extensions and counts (interesting if encrypted/ atypical extensions or misspelled extensions are found)</a:t>
            </a:r>
          </a:p>
          <a:p>
            <a:endParaRPr lang="en-NL" sz="2400" dirty="0"/>
          </a:p>
        </p:txBody>
      </p:sp>
    </p:spTree>
    <p:extLst>
      <p:ext uri="{BB962C8B-B14F-4D97-AF65-F5344CB8AC3E}">
        <p14:creationId xmlns:p14="http://schemas.microsoft.com/office/powerpoint/2010/main" val="21412747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BFBF71-A520-9DF7-0CA5-B71BC58A7D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3562" y="262795"/>
            <a:ext cx="10493524" cy="898134"/>
          </a:xfrm>
        </p:spPr>
        <p:txBody>
          <a:bodyPr>
            <a:normAutofit/>
          </a:bodyPr>
          <a:lstStyle/>
          <a:p>
            <a:r>
              <a:rPr lang="en-US" dirty="0"/>
              <a:t>Few well-known persistence locations</a:t>
            </a:r>
            <a:endParaRPr lang="en-NL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9F89C22-0475-4427-B7C8-0269AD40E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5E8FB8-0931-B315-F6A1-79E124201E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3562" y="1014026"/>
            <a:ext cx="10433332" cy="424377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rgbClr val="7030A0"/>
                </a:solidFill>
              </a:rPr>
              <a:t>Create statis and hunts for some locations:</a:t>
            </a:r>
          </a:p>
          <a:p>
            <a:pPr marL="0" indent="0">
              <a:buNone/>
            </a:pPr>
            <a:r>
              <a:rPr lang="en-US" sz="2400" dirty="0"/>
              <a:t>Software\Microsoft\Windows\CurrentVersion\Run and \</a:t>
            </a:r>
            <a:r>
              <a:rPr lang="en-US" sz="2400" dirty="0" err="1"/>
              <a:t>Runonce</a:t>
            </a:r>
            <a:endParaRPr lang="en-US" sz="2400" dirty="0"/>
          </a:p>
          <a:p>
            <a:pPr marL="0" indent="0">
              <a:buNone/>
            </a:pPr>
            <a:r>
              <a:rPr lang="en-US" sz="2400" dirty="0"/>
              <a:t>NTUSER.DAT\Software\Microsoft\Windows\CurrentVersion\Run and \</a:t>
            </a:r>
            <a:r>
              <a:rPr lang="en-US" sz="2400" dirty="0" err="1"/>
              <a:t>Runonce</a:t>
            </a:r>
            <a:endParaRPr lang="en-US" sz="2400" dirty="0"/>
          </a:p>
          <a:p>
            <a:pPr marL="0" indent="0">
              <a:buNone/>
            </a:pPr>
            <a:r>
              <a:rPr lang="en-US" sz="2400" dirty="0"/>
              <a:t>Software\Microsoft\Windows\CurrentVersion\policies\Explorer\Run</a:t>
            </a:r>
          </a:p>
          <a:p>
            <a:pPr marL="0" indent="0">
              <a:buNone/>
            </a:pPr>
            <a:r>
              <a:rPr lang="en-US" sz="2400" dirty="0"/>
              <a:t>Software\Microsoft\Windows\CurrentVersion\Explorer\Shell Folders</a:t>
            </a:r>
          </a:p>
          <a:p>
            <a:pPr marL="0" indent="0">
              <a:buNone/>
            </a:pPr>
            <a:r>
              <a:rPr lang="en-US" sz="2400" dirty="0"/>
              <a:t>Software\Microsoft\Windows\CurrentVersion\Explorer\User Shell Folders</a:t>
            </a:r>
          </a:p>
          <a:p>
            <a:pPr marL="0" indent="0">
              <a:buNone/>
            </a:pPr>
            <a:r>
              <a:rPr lang="en-US" sz="2400" dirty="0"/>
              <a:t>Software\Microsoft\Windows NT\CurrentVersion\</a:t>
            </a:r>
            <a:r>
              <a:rPr lang="en-US" sz="2400" dirty="0" err="1"/>
              <a:t>Winlogon</a:t>
            </a:r>
            <a:r>
              <a:rPr lang="en-US" sz="2400" dirty="0"/>
              <a:t>\</a:t>
            </a:r>
            <a:r>
              <a:rPr lang="en-US" sz="2400" dirty="0" err="1"/>
              <a:t>Userinit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C6E37A-A139-B6C6-0DC2-DB97DEF521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6166" y="4640338"/>
            <a:ext cx="2143125" cy="21431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27B16A7-7279-E303-1EDC-E2839DE70F26}"/>
              </a:ext>
            </a:extLst>
          </p:cNvPr>
          <p:cNvSpPr txBox="1"/>
          <p:nvPr/>
        </p:nvSpPr>
        <p:spPr>
          <a:xfrm>
            <a:off x="4942878" y="5514676"/>
            <a:ext cx="46877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7030A0"/>
                </a:solidFill>
              </a:rPr>
              <a:t>Imagine you have a baseline here! </a:t>
            </a:r>
            <a:endParaRPr lang="en-NL" sz="24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46800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BFBF71-A520-9DF7-0CA5-B71BC58A7D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7094" y="645459"/>
            <a:ext cx="6811591" cy="1485900"/>
          </a:xfrm>
        </p:spPr>
        <p:txBody>
          <a:bodyPr>
            <a:normAutofit/>
          </a:bodyPr>
          <a:lstStyle/>
          <a:p>
            <a:r>
              <a:rPr lang="en-US" dirty="0"/>
              <a:t>Intro</a:t>
            </a:r>
            <a:endParaRPr lang="en-NL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9F89C22-0475-4427-B7C8-0269AD40E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 descr="Ghost">
            <a:extLst>
              <a:ext uri="{FF2B5EF4-FFF2-40B4-BE49-F238E27FC236}">
                <a16:creationId xmlns:a16="http://schemas.microsoft.com/office/drawing/2014/main" id="{B53BE517-06D4-91C2-3F4C-F1BB283F825B}"/>
              </a:ext>
            </a:extLst>
          </p:cNvPr>
          <p:cNvSpPr/>
          <p:nvPr/>
        </p:nvSpPr>
        <p:spPr>
          <a:xfrm>
            <a:off x="937861" y="592719"/>
            <a:ext cx="741972" cy="741972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pic>
        <p:nvPicPr>
          <p:cNvPr id="13" name="Picture 12" descr="A picture containing cat, grass, black, mammal&#10;&#10;Description automatically generated">
            <a:extLst>
              <a:ext uri="{FF2B5EF4-FFF2-40B4-BE49-F238E27FC236}">
                <a16:creationId xmlns:a16="http://schemas.microsoft.com/office/drawing/2014/main" id="{1620235C-428E-4C0A-514A-C4D1EA8608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9627" y="2573538"/>
            <a:ext cx="5854549" cy="3756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095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1D868099-6145-4BC0-A5EA-74BEF1776B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A9072533-C7DD-10FD-D34F-3BE42E3D4E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2478" y="1159897"/>
            <a:ext cx="5921726" cy="385551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7D6D978-2027-FBF0-DF2A-713B83B6B7B4}"/>
              </a:ext>
            </a:extLst>
          </p:cNvPr>
          <p:cNvSpPr txBox="1"/>
          <p:nvPr/>
        </p:nvSpPr>
        <p:spPr>
          <a:xfrm>
            <a:off x="8423888" y="1367117"/>
            <a:ext cx="3053039" cy="19453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4048" indent="-384048" defTabSz="914400">
              <a:lnSpc>
                <a:spcPct val="94000"/>
              </a:lnSpc>
              <a:spcAft>
                <a:spcPts val="200"/>
              </a:spcAft>
              <a:buFont typeface="Franklin Gothic Book" panose="020B0503020102020204" pitchFamily="34" charset="0"/>
            </a:pPr>
            <a:r>
              <a:rPr lang="en-US" sz="2800" b="1" dirty="0">
                <a:solidFill>
                  <a:schemeClr val="tx2"/>
                </a:solidFill>
              </a:rPr>
              <a:t>Or create a script to deploy and run autoruns on </a:t>
            </a:r>
            <a:r>
              <a:rPr lang="en-US" sz="2800" b="1" dirty="0">
                <a:solidFill>
                  <a:srgbClr val="0070C0"/>
                </a:solidFill>
              </a:rPr>
              <a:t>EVERYTHING!</a:t>
            </a:r>
          </a:p>
        </p:txBody>
      </p:sp>
      <p:sp>
        <p:nvSpPr>
          <p:cNvPr id="47" name="Freeform 6">
            <a:extLst>
              <a:ext uri="{FF2B5EF4-FFF2-40B4-BE49-F238E27FC236}">
                <a16:creationId xmlns:a16="http://schemas.microsoft.com/office/drawing/2014/main" id="{CC1026F7-DECB-49B4-A565-518BBA4454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983434" y="640080"/>
            <a:ext cx="2296028" cy="3674981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BD873B-54FC-073B-DB6B-60EF3CD4589B}"/>
              </a:ext>
            </a:extLst>
          </p:cNvPr>
          <p:cNvSpPr txBox="1"/>
          <p:nvPr/>
        </p:nvSpPr>
        <p:spPr>
          <a:xfrm>
            <a:off x="744070" y="5682178"/>
            <a:ext cx="10842813" cy="6095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4048" indent="-384048" defTabSz="914400">
              <a:lnSpc>
                <a:spcPct val="94000"/>
              </a:lnSpc>
              <a:spcAft>
                <a:spcPts val="200"/>
              </a:spcAft>
              <a:buFont typeface="Franklin Gothic Book" panose="020B0503020102020204" pitchFamily="34" charset="0"/>
            </a:pPr>
            <a:r>
              <a:rPr lang="en-US" sz="2800" b="1" i="1" dirty="0">
                <a:solidFill>
                  <a:srgbClr val="0070C0"/>
                </a:solidFill>
              </a:rPr>
              <a:t>https://docs.microsoft.com/en-gb/sysinternals/downloads/autoruns</a:t>
            </a:r>
          </a:p>
        </p:txBody>
      </p:sp>
    </p:spTree>
    <p:extLst>
      <p:ext uri="{BB962C8B-B14F-4D97-AF65-F5344CB8AC3E}">
        <p14:creationId xmlns:p14="http://schemas.microsoft.com/office/powerpoint/2010/main" val="28447153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C89EA62-F38E-4285-A105-C5E1BD3600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2CF6E46A-CCCD-4728-B011-E147B2362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2E2C684B-30C9-4689-A529-EBF1B8ADB2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FA4D8EDA-1733-4E6F-9F25-C42349094B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6">
            <a:extLst>
              <a:ext uri="{FF2B5EF4-FFF2-40B4-BE49-F238E27FC236}">
                <a16:creationId xmlns:a16="http://schemas.microsoft.com/office/drawing/2014/main" id="{422553EA-AB00-4085-AB5D-999AB77BE4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H="1">
            <a:off x="971111" y="-161575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1CE4018-DA59-4838-BDC5-2AD8CD7289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6453386"/>
            <a:ext cx="12191998" cy="4046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4AD393-52B8-E736-1485-29E4B942A802}"/>
              </a:ext>
            </a:extLst>
          </p:cNvPr>
          <p:cNvSpPr txBox="1"/>
          <p:nvPr/>
        </p:nvSpPr>
        <p:spPr>
          <a:xfrm>
            <a:off x="1168230" y="1005798"/>
            <a:ext cx="9282952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If you have an EDR and intel feeds:</a:t>
            </a:r>
          </a:p>
          <a:p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It will be very precise to follow all persistence locations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Intel feeds will push persistence locations typical for the threats in your domain and geography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0000"/>
                </a:solidFill>
              </a:rPr>
              <a:t>Or if you have a good one it will run stats and counts on ALL your files!</a:t>
            </a:r>
          </a:p>
        </p:txBody>
      </p:sp>
    </p:spTree>
    <p:extLst>
      <p:ext uri="{BB962C8B-B14F-4D97-AF65-F5344CB8AC3E}">
        <p14:creationId xmlns:p14="http://schemas.microsoft.com/office/powerpoint/2010/main" val="10958420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8C89EA62-F38E-4285-A105-C5E1BD3600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21" name="Freeform 6">
              <a:extLst>
                <a:ext uri="{FF2B5EF4-FFF2-40B4-BE49-F238E27FC236}">
                  <a16:creationId xmlns:a16="http://schemas.microsoft.com/office/drawing/2014/main" id="{2CF6E46A-CCCD-4728-B011-E147B2362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2E2C684B-30C9-4689-A529-EBF1B8ADB2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9ECB0E0D-AC1B-4E83-84EA-237BFA2063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6DCB3B1-E1A7-4510-831B-77C8EFF566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27" name="Freeform 6">
              <a:extLst>
                <a:ext uri="{FF2B5EF4-FFF2-40B4-BE49-F238E27FC236}">
                  <a16:creationId xmlns:a16="http://schemas.microsoft.com/office/drawing/2014/main" id="{10132A3B-10CF-4EEB-BA1F-A63D2ED61D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28" name="Freeform 6">
              <a:extLst>
                <a:ext uri="{FF2B5EF4-FFF2-40B4-BE49-F238E27FC236}">
                  <a16:creationId xmlns:a16="http://schemas.microsoft.com/office/drawing/2014/main" id="{014E52ED-3C51-46E6-BE4B-14FFAB2C3D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116DDC6-8F07-46CC-8751-E5C9346B2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674964" y="2388358"/>
            <a:ext cx="0" cy="1856096"/>
          </a:xfrm>
          <a:prstGeom prst="line">
            <a:avLst/>
          </a:prstGeom>
          <a:ln w="25400" cap="sq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13431295-7B66-174E-80FF-5EAB7E48CBC8}"/>
              </a:ext>
            </a:extLst>
          </p:cNvPr>
          <p:cNvSpPr txBox="1"/>
          <p:nvPr/>
        </p:nvSpPr>
        <p:spPr>
          <a:xfrm>
            <a:off x="1509070" y="1986309"/>
            <a:ext cx="599290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070C0"/>
                </a:solidFill>
              </a:rPr>
              <a:t>What about that critical alert about a connection out to a C2, identified by the EDR intel?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070C0"/>
                </a:solidFill>
              </a:rPr>
              <a:t>Did the C2 contact really took place?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>
              <a:solidFill>
                <a:srgbClr val="0070C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070C0"/>
                </a:solidFill>
              </a:rPr>
              <a:t>Don’t forget: (if) EDR runs ON a host, it won’t go trace your packet in the network!!!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BCD5E37-1F73-C220-6C1E-7383A14B9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1962" y="3621180"/>
            <a:ext cx="2874626" cy="210574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B12075E-8B02-318D-1A11-6E74CA0F8E33}"/>
              </a:ext>
            </a:extLst>
          </p:cNvPr>
          <p:cNvSpPr txBox="1"/>
          <p:nvPr/>
        </p:nvSpPr>
        <p:spPr>
          <a:xfrm>
            <a:off x="4565296" y="529951"/>
            <a:ext cx="564328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7030A0"/>
                </a:solidFill>
              </a:rPr>
              <a:t>Limitations - </a:t>
            </a:r>
          </a:p>
          <a:p>
            <a:pPr marL="342900" indent="-342900">
              <a:buFontTx/>
              <a:buChar char="-"/>
            </a:pPr>
            <a:r>
              <a:rPr lang="en-US" sz="3200" b="1" dirty="0">
                <a:solidFill>
                  <a:srgbClr val="7030A0"/>
                </a:solidFill>
              </a:rPr>
              <a:t>and need for correlations</a:t>
            </a:r>
          </a:p>
          <a:p>
            <a:endParaRPr lang="en-NL" sz="32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15289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FB3CBF5D-6DA9-F65B-915E-5E7531BD59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2075" y="3056065"/>
            <a:ext cx="5076267" cy="3857963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449804C-AF89-7664-24B3-FC14AD4CFC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41612" y="367553"/>
            <a:ext cx="9601200" cy="3581400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0070C0"/>
                </a:solidFill>
              </a:rPr>
              <a:t>Do you have proxy logs to correlate?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0070C0"/>
                </a:solidFill>
              </a:rPr>
              <a:t>Do you have firewall logs to correlate? (remember: which outgoing firewall logs are the most interesting?)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0070C0"/>
                </a:solidFill>
              </a:rPr>
              <a:t>Do we have intel feeds on all these devices?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0070C0"/>
                </a:solidFill>
              </a:rPr>
              <a:t>Are they DIFFERENT feeds with DIFFERENT (quality of) intel? </a:t>
            </a:r>
            <a:endParaRPr lang="en-NL" sz="2800" b="1" dirty="0">
              <a:solidFill>
                <a:srgbClr val="0070C0"/>
              </a:solidFill>
            </a:endParaRPr>
          </a:p>
          <a:p>
            <a:endParaRPr lang="en-NL" sz="2800" dirty="0"/>
          </a:p>
        </p:txBody>
      </p:sp>
    </p:spTree>
    <p:extLst>
      <p:ext uri="{BB962C8B-B14F-4D97-AF65-F5344CB8AC3E}">
        <p14:creationId xmlns:p14="http://schemas.microsoft.com/office/powerpoint/2010/main" val="30589766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C89EA62-F38E-4285-A105-C5E1BD3600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2CF6E46A-CCCD-4728-B011-E147B2362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2E2C684B-30C9-4689-A529-EBF1B8ADB2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FA4D8EDA-1733-4E6F-9F25-C42349094B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6">
            <a:extLst>
              <a:ext uri="{FF2B5EF4-FFF2-40B4-BE49-F238E27FC236}">
                <a16:creationId xmlns:a16="http://schemas.microsoft.com/office/drawing/2014/main" id="{422553EA-AB00-4085-AB5D-999AB77BE4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H="1">
            <a:off x="971111" y="-161575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1CE4018-DA59-4838-BDC5-2AD8CD7289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6453386"/>
            <a:ext cx="12191998" cy="4046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4AD393-52B8-E736-1485-29E4B942A802}"/>
              </a:ext>
            </a:extLst>
          </p:cNvPr>
          <p:cNvSpPr txBox="1"/>
          <p:nvPr/>
        </p:nvSpPr>
        <p:spPr>
          <a:xfrm>
            <a:off x="1168230" y="1005798"/>
            <a:ext cx="928295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Question:</a:t>
            </a:r>
          </a:p>
          <a:p>
            <a:endParaRPr lang="en-US" sz="3200" dirty="0"/>
          </a:p>
          <a:p>
            <a:r>
              <a:rPr lang="en-US" sz="3200" dirty="0"/>
              <a:t>Considering the traffic path: infected host, process starts, trying to connect out to a C2. </a:t>
            </a:r>
          </a:p>
          <a:p>
            <a:r>
              <a:rPr lang="en-US" sz="3200" dirty="0">
                <a:solidFill>
                  <a:srgbClr val="C00000"/>
                </a:solidFill>
              </a:rPr>
              <a:t>Where is the most logical next step to have the layered approach to terminate this flow in path towards the C2?</a:t>
            </a:r>
            <a:r>
              <a:rPr lang="en-US" sz="3200" dirty="0"/>
              <a:t> (in most cases EDR will allow a process to run first few seconds, or, if unknown as bad yet, for a longer amount of time)</a:t>
            </a:r>
          </a:p>
        </p:txBody>
      </p:sp>
    </p:spTree>
    <p:extLst>
      <p:ext uri="{BB962C8B-B14F-4D97-AF65-F5344CB8AC3E}">
        <p14:creationId xmlns:p14="http://schemas.microsoft.com/office/powerpoint/2010/main" val="30518321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9D9D6BF1-DFF2-4526-9D13-BF339D8C41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23" name="Freeform 6">
              <a:extLst>
                <a:ext uri="{FF2B5EF4-FFF2-40B4-BE49-F238E27FC236}">
                  <a16:creationId xmlns:a16="http://schemas.microsoft.com/office/drawing/2014/main" id="{A54D4DB6-FB18-4CAE-8905-E0053C9256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24" name="Freeform 6">
              <a:extLst>
                <a:ext uri="{FF2B5EF4-FFF2-40B4-BE49-F238E27FC236}">
                  <a16:creationId xmlns:a16="http://schemas.microsoft.com/office/drawing/2014/main" id="{1DBD6488-9429-4FFA-8AE8-C4022C39B0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B709ADC9-6EAF-4268-9415-1ED5ECFA2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E140FEE-9BF3-5CA6-B5F6-E5BFA6AC175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1736" b="1399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CB85A2A-C611-18B7-C6C1-6C7D8C59C1F9}"/>
              </a:ext>
            </a:extLst>
          </p:cNvPr>
          <p:cNvSpPr txBox="1"/>
          <p:nvPr/>
        </p:nvSpPr>
        <p:spPr>
          <a:xfrm>
            <a:off x="675850" y="627825"/>
            <a:ext cx="818128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C00000"/>
                </a:solidFill>
              </a:rPr>
              <a:t>Host trying to connect out to some_bad_place_running_malware.ru …</a:t>
            </a:r>
            <a:endParaRPr lang="en-NL" sz="32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24436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id="{9D9D6BF1-DFF2-4526-9D13-BF339D8C41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33" name="Freeform 6">
              <a:extLst>
                <a:ext uri="{FF2B5EF4-FFF2-40B4-BE49-F238E27FC236}">
                  <a16:creationId xmlns:a16="http://schemas.microsoft.com/office/drawing/2014/main" id="{A54D4DB6-FB18-4CAE-8905-E0053C9256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34" name="Freeform 6">
              <a:extLst>
                <a:ext uri="{FF2B5EF4-FFF2-40B4-BE49-F238E27FC236}">
                  <a16:creationId xmlns:a16="http://schemas.microsoft.com/office/drawing/2014/main" id="{1DBD6488-9429-4FFA-8AE8-C4022C39B0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7C04FA5E-9397-403D-8733-45505DDB14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 6">
            <a:extLst>
              <a:ext uri="{FF2B5EF4-FFF2-40B4-BE49-F238E27FC236}">
                <a16:creationId xmlns:a16="http://schemas.microsoft.com/office/drawing/2014/main" id="{09E1F823-C239-4ACC-923A-5C958E00E2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199584" y="1685652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40" name="Freeform 6">
            <a:extLst>
              <a:ext uri="{FF2B5EF4-FFF2-40B4-BE49-F238E27FC236}">
                <a16:creationId xmlns:a16="http://schemas.microsoft.com/office/drawing/2014/main" id="{0817DDF7-06E9-4C7C-84DF-2240A65360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52858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4" name="Picture 3" descr="A picture containing invertebrate&#10;&#10;Description automatically generated">
            <a:extLst>
              <a:ext uri="{FF2B5EF4-FFF2-40B4-BE49-F238E27FC236}">
                <a16:creationId xmlns:a16="http://schemas.microsoft.com/office/drawing/2014/main" id="{057F5B5E-B518-304C-F186-C01D0BB23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9624" y="2153943"/>
            <a:ext cx="3066908" cy="2377716"/>
          </a:xfrm>
          <a:prstGeom prst="rect">
            <a:avLst/>
          </a:prstGeom>
        </p:spPr>
      </p:pic>
      <p:graphicFrame>
        <p:nvGraphicFramePr>
          <p:cNvPr id="49" name="TextBox 6">
            <a:extLst>
              <a:ext uri="{FF2B5EF4-FFF2-40B4-BE49-F238E27FC236}">
                <a16:creationId xmlns:a16="http://schemas.microsoft.com/office/drawing/2014/main" id="{82605E2B-C3FC-A461-1F29-2AC3F406ECB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13844111"/>
              </p:ext>
            </p:extLst>
          </p:nvPr>
        </p:nvGraphicFramePr>
        <p:xfrm>
          <a:off x="5781249" y="1151256"/>
          <a:ext cx="6374892" cy="45243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75B961E1-B972-BE33-4E41-949391A4C3F4}"/>
              </a:ext>
            </a:extLst>
          </p:cNvPr>
          <p:cNvSpPr txBox="1"/>
          <p:nvPr/>
        </p:nvSpPr>
        <p:spPr>
          <a:xfrm>
            <a:off x="5862424" y="409917"/>
            <a:ext cx="62125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Ideally traffic should be blocked as close to the source as possible</a:t>
            </a:r>
            <a:endParaRPr lang="en-NL" sz="2000" b="1" dirty="0"/>
          </a:p>
        </p:txBody>
      </p:sp>
    </p:spTree>
    <p:extLst>
      <p:ext uri="{BB962C8B-B14F-4D97-AF65-F5344CB8AC3E}">
        <p14:creationId xmlns:p14="http://schemas.microsoft.com/office/powerpoint/2010/main" val="121679395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44">
            <a:extLst>
              <a:ext uri="{FF2B5EF4-FFF2-40B4-BE49-F238E27FC236}">
                <a16:creationId xmlns:a16="http://schemas.microsoft.com/office/drawing/2014/main" id="{9D9D6BF1-DFF2-4526-9D13-BF339D8C41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46" name="Freeform 6">
              <a:extLst>
                <a:ext uri="{FF2B5EF4-FFF2-40B4-BE49-F238E27FC236}">
                  <a16:creationId xmlns:a16="http://schemas.microsoft.com/office/drawing/2014/main" id="{A54D4DB6-FB18-4CAE-8905-E0053C9256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47" name="Freeform 6">
              <a:extLst>
                <a:ext uri="{FF2B5EF4-FFF2-40B4-BE49-F238E27FC236}">
                  <a16:creationId xmlns:a16="http://schemas.microsoft.com/office/drawing/2014/main" id="{1DBD6488-9429-4FFA-8AE8-C4022C39B0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49" name="Rectangle 48">
            <a:extLst>
              <a:ext uri="{FF2B5EF4-FFF2-40B4-BE49-F238E27FC236}">
                <a16:creationId xmlns:a16="http://schemas.microsoft.com/office/drawing/2014/main" id="{7C04FA5E-9397-403D-8733-45505DDB14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Freeform 6">
            <a:extLst>
              <a:ext uri="{FF2B5EF4-FFF2-40B4-BE49-F238E27FC236}">
                <a16:creationId xmlns:a16="http://schemas.microsoft.com/office/drawing/2014/main" id="{09E1F823-C239-4ACC-923A-5C958E00E2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199584" y="1685652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53" name="Freeform 6">
            <a:extLst>
              <a:ext uri="{FF2B5EF4-FFF2-40B4-BE49-F238E27FC236}">
                <a16:creationId xmlns:a16="http://schemas.microsoft.com/office/drawing/2014/main" id="{0817DDF7-06E9-4C7C-84DF-2240A65360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52858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4" name="Picture 3" descr="A picture containing text, person, purple, necktie&#10;&#10;Description automatically generated">
            <a:extLst>
              <a:ext uri="{FF2B5EF4-FFF2-40B4-BE49-F238E27FC236}">
                <a16:creationId xmlns:a16="http://schemas.microsoft.com/office/drawing/2014/main" id="{1412E075-7E0C-6565-8455-706C573E0C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07" r="11061" b="-2"/>
          <a:stretch/>
        </p:blipFill>
        <p:spPr>
          <a:xfrm>
            <a:off x="1155560" y="1129353"/>
            <a:ext cx="3914583" cy="4582236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64134D5-3316-BAAE-7AE9-B8139D9110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4167" y="2271242"/>
            <a:ext cx="4977700" cy="216180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200" b="1" dirty="0">
                <a:solidFill>
                  <a:srgbClr val="7030A0"/>
                </a:solidFill>
              </a:rPr>
              <a:t>How often did you encounter a DNS server using intel feeds? (being able to and using)</a:t>
            </a:r>
          </a:p>
        </p:txBody>
      </p:sp>
    </p:spTree>
    <p:extLst>
      <p:ext uri="{BB962C8B-B14F-4D97-AF65-F5344CB8AC3E}">
        <p14:creationId xmlns:p14="http://schemas.microsoft.com/office/powerpoint/2010/main" val="84851424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BFBF71-A520-9DF7-0CA5-B71BC58A7D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8503" y="605119"/>
            <a:ext cx="7355544" cy="1485900"/>
          </a:xfrm>
        </p:spPr>
        <p:txBody>
          <a:bodyPr>
            <a:normAutofit/>
          </a:bodyPr>
          <a:lstStyle/>
          <a:p>
            <a:r>
              <a:rPr lang="en-US" dirty="0"/>
              <a:t>What if you can have it all?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C3DCAD-2C5C-AE68-B950-3DEC0035A8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1256" y="1427629"/>
            <a:ext cx="7879977" cy="3581400"/>
          </a:xfrm>
        </p:spPr>
        <p:txBody>
          <a:bodyPr>
            <a:noAutofit/>
          </a:bodyPr>
          <a:lstStyle/>
          <a:p>
            <a:r>
              <a:rPr lang="en-US" sz="2400" b="1" dirty="0"/>
              <a:t>Host based filter for malicious domains</a:t>
            </a:r>
          </a:p>
          <a:p>
            <a:r>
              <a:rPr lang="en-US" sz="2400" b="1" dirty="0"/>
              <a:t>DNS server filters and intel</a:t>
            </a:r>
          </a:p>
          <a:p>
            <a:r>
              <a:rPr lang="en-US" sz="2400" b="1" dirty="0"/>
              <a:t>Proxy filters for bad reputations assets </a:t>
            </a:r>
          </a:p>
          <a:p>
            <a:r>
              <a:rPr lang="en-US" sz="2400" b="1" dirty="0"/>
              <a:t>Firewall filters, intel, young domains cap</a:t>
            </a:r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9B1F4D55-92B6-C742-698D-50B479DBFB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7455" y="4648480"/>
            <a:ext cx="2476500" cy="1847850"/>
          </a:xfrm>
          <a:prstGeom prst="rect">
            <a:avLst/>
          </a:prstGeom>
        </p:spPr>
      </p:pic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4F602C6C-720F-AE0F-9CE0-D2711A241C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7455" y="1169053"/>
            <a:ext cx="2124075" cy="21526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550FB20-4EFB-6E0A-A035-83CAFFE5286F}"/>
              </a:ext>
            </a:extLst>
          </p:cNvPr>
          <p:cNvSpPr txBox="1"/>
          <p:nvPr/>
        </p:nvSpPr>
        <p:spPr>
          <a:xfrm>
            <a:off x="1832356" y="4502926"/>
            <a:ext cx="587036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00000"/>
                </a:solidFill>
              </a:rPr>
              <a:t>USE ALL THE LAYERS!!!</a:t>
            </a:r>
            <a:endParaRPr lang="en-NL" sz="44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715359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BFBF71-A520-9DF7-0CA5-B71BC58A7D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8093" y="730625"/>
            <a:ext cx="4029636" cy="1485900"/>
          </a:xfrm>
        </p:spPr>
        <p:txBody>
          <a:bodyPr>
            <a:normAutofit/>
          </a:bodyPr>
          <a:lstStyle/>
          <a:p>
            <a:r>
              <a:rPr lang="en-US" dirty="0"/>
              <a:t>Better hunting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C3DCAD-2C5C-AE68-B950-3DEC0035A8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08845" y="2382370"/>
            <a:ext cx="7879977" cy="3581400"/>
          </a:xfrm>
        </p:spPr>
        <p:txBody>
          <a:bodyPr>
            <a:noAutofit/>
          </a:bodyPr>
          <a:lstStyle/>
          <a:p>
            <a:r>
              <a:rPr lang="en-US" sz="2400" b="1" dirty="0"/>
              <a:t>There are a lot of potential improvements for the hunting processes which can be suggested after solving an incident</a:t>
            </a:r>
          </a:p>
          <a:p>
            <a:r>
              <a:rPr lang="en-US" sz="2400" b="1" dirty="0"/>
              <a:t>Not many IR teams consider security improvements as an IR step</a:t>
            </a:r>
          </a:p>
        </p:txBody>
      </p:sp>
      <p:sp>
        <p:nvSpPr>
          <p:cNvPr id="4" name="Rectangle 3" descr="Add with solid fill">
            <a:extLst>
              <a:ext uri="{FF2B5EF4-FFF2-40B4-BE49-F238E27FC236}">
                <a16:creationId xmlns:a16="http://schemas.microsoft.com/office/drawing/2014/main" id="{C2A7A50C-1D2C-64B8-9013-17DCE9F4EF05}"/>
              </a:ext>
            </a:extLst>
          </p:cNvPr>
          <p:cNvSpPr/>
          <p:nvPr/>
        </p:nvSpPr>
        <p:spPr>
          <a:xfrm>
            <a:off x="1175425" y="739589"/>
            <a:ext cx="741972" cy="741972"/>
          </a:xfrm>
          <a:prstGeom prst="rect">
            <a:avLst/>
          </a:pr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8717912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BFBF71-A520-9DF7-0CA5-B71BC58A7D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3503" y="708018"/>
            <a:ext cx="6690567" cy="686201"/>
          </a:xfrm>
        </p:spPr>
        <p:txBody>
          <a:bodyPr>
            <a:normAutofit fontScale="90000"/>
          </a:bodyPr>
          <a:lstStyle/>
          <a:p>
            <a:r>
              <a:rPr lang="en-US" dirty="0"/>
              <a:t>When do people hunt?</a:t>
            </a:r>
            <a:endParaRPr lang="en-NL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9F89C22-0475-4427-B7C8-0269AD40E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5E8FB8-0931-B315-F6A1-79E124201E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3562" y="2286000"/>
            <a:ext cx="5072437" cy="3581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/>
              <a:t>Answer:  when they’re hungry </a:t>
            </a:r>
            <a:endParaRPr lang="en-NL" sz="1800" b="1" dirty="0"/>
          </a:p>
        </p:txBody>
      </p:sp>
      <p:pic>
        <p:nvPicPr>
          <p:cNvPr id="5" name="Picture 4" descr="A picture containing grass&#10;&#10;Description automatically generated">
            <a:extLst>
              <a:ext uri="{FF2B5EF4-FFF2-40B4-BE49-F238E27FC236}">
                <a16:creationId xmlns:a16="http://schemas.microsoft.com/office/drawing/2014/main" id="{BC509E81-B20C-ADF7-994B-BB1E1F850F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0895" y="3101789"/>
            <a:ext cx="5618310" cy="3173298"/>
          </a:xfrm>
          <a:prstGeom prst="rect">
            <a:avLst/>
          </a:prstGeom>
        </p:spPr>
      </p:pic>
      <p:sp>
        <p:nvSpPr>
          <p:cNvPr id="9" name="Rectangle 8" descr="Binoculars">
            <a:extLst>
              <a:ext uri="{FF2B5EF4-FFF2-40B4-BE49-F238E27FC236}">
                <a16:creationId xmlns:a16="http://schemas.microsoft.com/office/drawing/2014/main" id="{6AEAF7A3-7335-9F17-6065-CD79C2097A39}"/>
              </a:ext>
            </a:extLst>
          </p:cNvPr>
          <p:cNvSpPr/>
          <p:nvPr/>
        </p:nvSpPr>
        <p:spPr>
          <a:xfrm>
            <a:off x="1023562" y="710356"/>
            <a:ext cx="562632" cy="562632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40511174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C3DCAD-2C5C-AE68-B950-3DEC0035A8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2633" y="172572"/>
            <a:ext cx="8305801" cy="974912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chemeClr val="tx1"/>
                </a:solidFill>
              </a:rPr>
              <a:t>One such very brave example: </a:t>
            </a:r>
            <a:r>
              <a:rPr lang="en-US" sz="2400" b="1" dirty="0">
                <a:solidFill>
                  <a:srgbClr val="0070C0"/>
                </a:solidFill>
              </a:rPr>
              <a:t>https://github.com/WillOram/AzureAD-incident-response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2A4DB4-5E22-1CE7-1D91-0276D820B5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2633" y="1024825"/>
            <a:ext cx="9621346" cy="583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46757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8C89EA62-F38E-4285-A105-C5E1BD3600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21" name="Freeform 6">
              <a:extLst>
                <a:ext uri="{FF2B5EF4-FFF2-40B4-BE49-F238E27FC236}">
                  <a16:creationId xmlns:a16="http://schemas.microsoft.com/office/drawing/2014/main" id="{2CF6E46A-CCCD-4728-B011-E147B2362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2E2C684B-30C9-4689-A529-EBF1B8ADB2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9ECB0E0D-AC1B-4E83-84EA-237BFA2063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6DCB3B1-E1A7-4510-831B-77C8EFF566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27" name="Freeform 6">
              <a:extLst>
                <a:ext uri="{FF2B5EF4-FFF2-40B4-BE49-F238E27FC236}">
                  <a16:creationId xmlns:a16="http://schemas.microsoft.com/office/drawing/2014/main" id="{10132A3B-10CF-4EEB-BA1F-A63D2ED61D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28" name="Freeform 6">
              <a:extLst>
                <a:ext uri="{FF2B5EF4-FFF2-40B4-BE49-F238E27FC236}">
                  <a16:creationId xmlns:a16="http://schemas.microsoft.com/office/drawing/2014/main" id="{014E52ED-3C51-46E6-BE4B-14FFAB2C3D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116DDC6-8F07-46CC-8751-E5C9346B2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674964" y="2388358"/>
            <a:ext cx="0" cy="1856096"/>
          </a:xfrm>
          <a:prstGeom prst="line">
            <a:avLst/>
          </a:prstGeom>
          <a:ln w="25400" cap="sq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>
            <a:extLst>
              <a:ext uri="{FF2B5EF4-FFF2-40B4-BE49-F238E27FC236}">
                <a16:creationId xmlns:a16="http://schemas.microsoft.com/office/drawing/2014/main" id="{AACB5FDF-798E-C0D6-8C2B-A07CA75B9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8608" y="591670"/>
            <a:ext cx="5109882" cy="1013012"/>
          </a:xfrm>
        </p:spPr>
        <p:txBody>
          <a:bodyPr/>
          <a:lstStyle/>
          <a:p>
            <a:r>
              <a:rPr lang="en-US" dirty="0"/>
              <a:t>Worth considering</a:t>
            </a:r>
            <a:endParaRPr lang="en-NL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31E239-7743-7BDD-8086-3270F4E4FCF2}"/>
              </a:ext>
            </a:extLst>
          </p:cNvPr>
          <p:cNvSpPr txBox="1"/>
          <p:nvPr/>
        </p:nvSpPr>
        <p:spPr>
          <a:xfrm>
            <a:off x="1825361" y="1787756"/>
            <a:ext cx="535641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One major improvement for a lot of organizations in building an </a:t>
            </a:r>
            <a:r>
              <a:rPr lang="en-US" sz="2800" b="1" dirty="0">
                <a:solidFill>
                  <a:srgbClr val="0070C0"/>
                </a:solidFill>
              </a:rPr>
              <a:t>intel sharing automation</a:t>
            </a:r>
            <a:r>
              <a:rPr lang="en-US" sz="2800" b="1" dirty="0"/>
              <a:t> or using an </a:t>
            </a:r>
            <a:r>
              <a:rPr lang="en-US" sz="2800" b="1" dirty="0">
                <a:solidFill>
                  <a:srgbClr val="0070C0"/>
                </a:solidFill>
              </a:rPr>
              <a:t>intel sharing platform</a:t>
            </a:r>
            <a:r>
              <a:rPr lang="en-US" sz="2800" b="1" dirty="0"/>
              <a:t> to process all the feeds they buy from different sources</a:t>
            </a:r>
            <a:endParaRPr lang="en-NL" sz="2800" b="1" dirty="0"/>
          </a:p>
        </p:txBody>
      </p:sp>
      <p:pic>
        <p:nvPicPr>
          <p:cNvPr id="7" name="Picture 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D7D98B64-FB4A-C5D2-9027-EBC86F3D8E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6250" y="3552455"/>
            <a:ext cx="2352675" cy="194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88926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7" name="Rectangle 66">
            <a:extLst>
              <a:ext uri="{FF2B5EF4-FFF2-40B4-BE49-F238E27FC236}">
                <a16:creationId xmlns:a16="http://schemas.microsoft.com/office/drawing/2014/main" id="{1D868099-6145-4BC0-A5EA-74BEF1776B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E193610D-A21C-50A9-D54A-5308CD83C8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2537" y="640080"/>
            <a:ext cx="5896581" cy="367498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D615FE8-A385-065D-300E-8FDDD2E7821B}"/>
              </a:ext>
            </a:extLst>
          </p:cNvPr>
          <p:cNvSpPr txBox="1"/>
          <p:nvPr/>
        </p:nvSpPr>
        <p:spPr>
          <a:xfrm>
            <a:off x="8471423" y="2286000"/>
            <a:ext cx="3053039" cy="8202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4048" indent="-384048" defTabSz="914400">
              <a:lnSpc>
                <a:spcPct val="94000"/>
              </a:lnSpc>
              <a:spcBef>
                <a:spcPct val="0"/>
              </a:spcBef>
              <a:spcAft>
                <a:spcPts val="200"/>
              </a:spcAft>
              <a:buFont typeface="Franklin Gothic Book" panose="020B0503020102020204" pitchFamily="34" charset="0"/>
            </a:pPr>
            <a:r>
              <a:rPr lang="en-US" sz="2000" b="1" cap="all" dirty="0">
                <a:solidFill>
                  <a:schemeClr val="tx2"/>
                </a:solidFill>
              </a:rPr>
              <a:t>Many even buy the same intel TWICE !!!</a:t>
            </a:r>
          </a:p>
        </p:txBody>
      </p:sp>
      <p:sp>
        <p:nvSpPr>
          <p:cNvPr id="69" name="Freeform 6">
            <a:extLst>
              <a:ext uri="{FF2B5EF4-FFF2-40B4-BE49-F238E27FC236}">
                <a16:creationId xmlns:a16="http://schemas.microsoft.com/office/drawing/2014/main" id="{CC1026F7-DECB-49B4-A565-518BBA4454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983434" y="640080"/>
            <a:ext cx="2296028" cy="3674981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1C5D80E-6F68-2682-6C01-A43E43A751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7025" y="4776810"/>
            <a:ext cx="10107469" cy="161944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200" b="1" dirty="0">
                <a:solidFill>
                  <a:srgbClr val="C00000"/>
                </a:solidFill>
              </a:rPr>
              <a:t>Advice: investigate before you decide to buy an intel feed (EXPENSIVE!!!) for overlap with intel you already use and plan to use the intel in every project able to consume.</a:t>
            </a:r>
          </a:p>
        </p:txBody>
      </p:sp>
    </p:spTree>
    <p:extLst>
      <p:ext uri="{BB962C8B-B14F-4D97-AF65-F5344CB8AC3E}">
        <p14:creationId xmlns:p14="http://schemas.microsoft.com/office/powerpoint/2010/main" val="206813308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9A204626-2220-4678-A939-FD94EA7B53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ACB5FDF-798E-C0D6-8C2B-A07CA75B9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743" y="685800"/>
            <a:ext cx="5958837" cy="14859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Also… SEGMENTATION!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31E239-7743-7BDD-8086-3270F4E4FCF2}"/>
              </a:ext>
            </a:extLst>
          </p:cNvPr>
          <p:cNvSpPr txBox="1"/>
          <p:nvPr/>
        </p:nvSpPr>
        <p:spPr>
          <a:xfrm>
            <a:off x="784743" y="2286000"/>
            <a:ext cx="5958837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4048" indent="-384048" defTabSz="914400">
              <a:lnSpc>
                <a:spcPct val="94000"/>
              </a:lnSpc>
              <a:spcAft>
                <a:spcPts val="200"/>
              </a:spcAft>
              <a:buFont typeface="Franklin Gothic Book" panose="020B0503020102020204" pitchFamily="34" charset="0"/>
            </a:pPr>
            <a:r>
              <a:rPr lang="en-US" b="1" dirty="0">
                <a:solidFill>
                  <a:schemeClr val="tx2"/>
                </a:solidFill>
              </a:rPr>
              <a:t>You can buy a top-of-the-line EDR, click on a spear phishing and still face risks if every project you are running runs happily together in </a:t>
            </a:r>
            <a:r>
              <a:rPr lang="en-US" b="1" dirty="0" err="1">
                <a:solidFill>
                  <a:schemeClr val="tx2"/>
                </a:solidFill>
              </a:rPr>
              <a:t>vlan</a:t>
            </a:r>
            <a:r>
              <a:rPr lang="en-US" b="1" dirty="0">
                <a:solidFill>
                  <a:schemeClr val="tx2"/>
                </a:solidFill>
              </a:rPr>
              <a:t> 1.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B97D8A6-1C5A-42B6-AE78-F3D0F9BDF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83661" y="0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2E64A7B0-3B59-AC01-D890-8CF0A37CD4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2340" y="2192874"/>
            <a:ext cx="3299579" cy="2471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71591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A75F4A0-FEAF-4F1B-9C48-7688BF9D41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BFBF71-A520-9DF7-0CA5-B71BC58A7D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5469" y="5423537"/>
            <a:ext cx="9867331" cy="868081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Quick win!</a:t>
            </a:r>
            <a:endParaRPr lang="en-NL" dirty="0">
              <a:solidFill>
                <a:srgbClr val="0070C0"/>
              </a:solidFill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F1EC79F3-0DE6-47BA-9C5C-039C54F4AC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H="1">
            <a:off x="1730653" y="-921117"/>
            <a:ext cx="1756584" cy="4408488"/>
          </a:xfrm>
          <a:custGeom>
            <a:avLst/>
            <a:gdLst>
              <a:gd name="connsiteX0" fmla="*/ 1756584 w 1756584"/>
              <a:gd name="connsiteY0" fmla="*/ 4408488 h 4408488"/>
              <a:gd name="connsiteX1" fmla="*/ 1756584 w 1756584"/>
              <a:gd name="connsiteY1" fmla="*/ 0 h 4408488"/>
              <a:gd name="connsiteX2" fmla="*/ 1350810 w 1756584"/>
              <a:gd name="connsiteY2" fmla="*/ 0 h 4408488"/>
              <a:gd name="connsiteX3" fmla="*/ 1350810 w 1756584"/>
              <a:gd name="connsiteY3" fmla="*/ 4024068 h 4408488"/>
              <a:gd name="connsiteX4" fmla="*/ 0 w 1756584"/>
              <a:gd name="connsiteY4" fmla="*/ 4023445 h 4408488"/>
              <a:gd name="connsiteX5" fmla="*/ 0 w 1756584"/>
              <a:gd name="connsiteY5" fmla="*/ 4408488 h 4408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56584" h="4408488">
                <a:moveTo>
                  <a:pt x="1756584" y="4408488"/>
                </a:moveTo>
                <a:lnTo>
                  <a:pt x="1756584" y="0"/>
                </a:lnTo>
                <a:lnTo>
                  <a:pt x="1350810" y="0"/>
                </a:lnTo>
                <a:lnTo>
                  <a:pt x="1350810" y="4024068"/>
                </a:lnTo>
                <a:lnTo>
                  <a:pt x="0" y="4023445"/>
                </a:lnTo>
                <a:lnTo>
                  <a:pt x="0" y="4408488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C86C2B07-2A41-4CB1-9C51-F037AF4176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V="1">
            <a:off x="8673443" y="2182330"/>
            <a:ext cx="1755930" cy="4408488"/>
          </a:xfrm>
          <a:custGeom>
            <a:avLst/>
            <a:gdLst>
              <a:gd name="connsiteX0" fmla="*/ 0 w 1755930"/>
              <a:gd name="connsiteY0" fmla="*/ 4023420 h 4408488"/>
              <a:gd name="connsiteX1" fmla="*/ 1 w 1755930"/>
              <a:gd name="connsiteY1" fmla="*/ 4408488 h 4408488"/>
              <a:gd name="connsiteX2" fmla="*/ 1755930 w 1755930"/>
              <a:gd name="connsiteY2" fmla="*/ 4408488 h 4408488"/>
              <a:gd name="connsiteX3" fmla="*/ 1755930 w 1755930"/>
              <a:gd name="connsiteY3" fmla="*/ 0 h 4408488"/>
              <a:gd name="connsiteX4" fmla="*/ 1350156 w 1755930"/>
              <a:gd name="connsiteY4" fmla="*/ 0 h 4408488"/>
              <a:gd name="connsiteX5" fmla="*/ 1350156 w 1755930"/>
              <a:gd name="connsiteY5" fmla="*/ 4023628 h 4408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55930" h="4408488">
                <a:moveTo>
                  <a:pt x="0" y="4023420"/>
                </a:moveTo>
                <a:lnTo>
                  <a:pt x="1" y="4408488"/>
                </a:lnTo>
                <a:lnTo>
                  <a:pt x="1755930" y="4408488"/>
                </a:lnTo>
                <a:lnTo>
                  <a:pt x="1755930" y="0"/>
                </a:lnTo>
                <a:lnTo>
                  <a:pt x="1350156" y="0"/>
                </a:lnTo>
                <a:lnTo>
                  <a:pt x="1350156" y="4023628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C3DCAD-2C5C-AE68-B950-3DEC0035A8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9201" y="1123486"/>
            <a:ext cx="9639868" cy="3516753"/>
          </a:xfrm>
        </p:spPr>
        <p:txBody>
          <a:bodyPr anchor="ctr">
            <a:normAutofit/>
          </a:bodyPr>
          <a:lstStyle/>
          <a:p>
            <a:r>
              <a:rPr lang="en-US" sz="2800" b="1" dirty="0"/>
              <a:t>Consider blocking all domains which are newer than few weeks (1 – 4 weeks, most common choices) </a:t>
            </a:r>
          </a:p>
          <a:p>
            <a:r>
              <a:rPr lang="en-US" sz="2800" b="1" dirty="0"/>
              <a:t>Feature present in many proxy and firewall tooling: USE IT!!!</a:t>
            </a:r>
          </a:p>
          <a:p>
            <a:r>
              <a:rPr lang="en-US" sz="2800" b="1" dirty="0"/>
              <a:t>You can always exclude own and 3</a:t>
            </a:r>
            <a:r>
              <a:rPr lang="en-US" sz="2800" b="1" baseline="30000" dirty="0"/>
              <a:t>rd</a:t>
            </a:r>
            <a:r>
              <a:rPr lang="en-US" sz="2800" b="1" dirty="0"/>
              <a:t> parties' domains and subdomains.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3F67AAC-C977-4759-A5C8-6BC998F963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6453386"/>
            <a:ext cx="12191998" cy="40461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362981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C89EA62-F38E-4285-A105-C5E1BD3600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2CF6E46A-CCCD-4728-B011-E147B2362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2E2C684B-30C9-4689-A529-EBF1B8ADB2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FA4D8EDA-1733-4E6F-9F25-C42349094B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6">
            <a:extLst>
              <a:ext uri="{FF2B5EF4-FFF2-40B4-BE49-F238E27FC236}">
                <a16:creationId xmlns:a16="http://schemas.microsoft.com/office/drawing/2014/main" id="{422553EA-AB00-4085-AB5D-999AB77BE4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H="1">
            <a:off x="971111" y="-161575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1CE4018-DA59-4838-BDC5-2AD8CD7289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6453386"/>
            <a:ext cx="12191998" cy="4046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4AD393-52B8-E736-1485-29E4B942A802}"/>
              </a:ext>
            </a:extLst>
          </p:cNvPr>
          <p:cNvSpPr txBox="1"/>
          <p:nvPr/>
        </p:nvSpPr>
        <p:spPr>
          <a:xfrm>
            <a:off x="1154783" y="1005798"/>
            <a:ext cx="928295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Question:</a:t>
            </a:r>
          </a:p>
          <a:p>
            <a:endParaRPr lang="en-US" sz="4000" dirty="0"/>
          </a:p>
          <a:p>
            <a:r>
              <a:rPr lang="en-US" sz="4000" dirty="0"/>
              <a:t>Which one is the </a:t>
            </a:r>
            <a:r>
              <a:rPr lang="en-US" sz="4000" dirty="0">
                <a:solidFill>
                  <a:srgbClr val="C00000"/>
                </a:solidFill>
              </a:rPr>
              <a:t>best intel </a:t>
            </a:r>
            <a:r>
              <a:rPr lang="en-US" sz="4000" dirty="0"/>
              <a:t>you can have?</a:t>
            </a:r>
          </a:p>
        </p:txBody>
      </p:sp>
    </p:spTree>
    <p:extLst>
      <p:ext uri="{BB962C8B-B14F-4D97-AF65-F5344CB8AC3E}">
        <p14:creationId xmlns:p14="http://schemas.microsoft.com/office/powerpoint/2010/main" val="41715405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1BAB59D-CEBB-F95B-B2D8-847DA31196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4729" y="1010653"/>
            <a:ext cx="7996518" cy="429534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881D31E-9658-C404-47B6-A7DBF0CD8E68}"/>
              </a:ext>
            </a:extLst>
          </p:cNvPr>
          <p:cNvSpPr txBox="1"/>
          <p:nvPr/>
        </p:nvSpPr>
        <p:spPr>
          <a:xfrm>
            <a:off x="1317812" y="313765"/>
            <a:ext cx="39511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Remember this slide?</a:t>
            </a:r>
            <a:endParaRPr lang="en-NL" sz="32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907B18-EAEA-912B-4B33-D473F040B50C}"/>
              </a:ext>
            </a:extLst>
          </p:cNvPr>
          <p:cNvSpPr txBox="1"/>
          <p:nvPr/>
        </p:nvSpPr>
        <p:spPr>
          <a:xfrm>
            <a:off x="1954305" y="5308738"/>
            <a:ext cx="964905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C00000"/>
                </a:solidFill>
              </a:rPr>
              <a:t>Well, this is intel which is created in your own context.</a:t>
            </a:r>
          </a:p>
          <a:p>
            <a:r>
              <a:rPr lang="en-US" sz="3200" b="1" dirty="0">
                <a:solidFill>
                  <a:srgbClr val="C00000"/>
                </a:solidFill>
              </a:rPr>
              <a:t>This is the non degraded by time or external setup.</a:t>
            </a:r>
            <a:endParaRPr lang="en-NL" sz="32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577984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A75F4A0-FEAF-4F1B-9C48-7688BF9D41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BFBF71-A520-9DF7-0CA5-B71BC58A7D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5469" y="5423537"/>
            <a:ext cx="9867331" cy="868081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BONUS!</a:t>
            </a:r>
            <a:endParaRPr lang="en-NL" dirty="0">
              <a:solidFill>
                <a:srgbClr val="0070C0"/>
              </a:solidFill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F1EC79F3-0DE6-47BA-9C5C-039C54F4AC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H="1">
            <a:off x="1730653" y="-921117"/>
            <a:ext cx="1756584" cy="4408488"/>
          </a:xfrm>
          <a:custGeom>
            <a:avLst/>
            <a:gdLst>
              <a:gd name="connsiteX0" fmla="*/ 1756584 w 1756584"/>
              <a:gd name="connsiteY0" fmla="*/ 4408488 h 4408488"/>
              <a:gd name="connsiteX1" fmla="*/ 1756584 w 1756584"/>
              <a:gd name="connsiteY1" fmla="*/ 0 h 4408488"/>
              <a:gd name="connsiteX2" fmla="*/ 1350810 w 1756584"/>
              <a:gd name="connsiteY2" fmla="*/ 0 h 4408488"/>
              <a:gd name="connsiteX3" fmla="*/ 1350810 w 1756584"/>
              <a:gd name="connsiteY3" fmla="*/ 4024068 h 4408488"/>
              <a:gd name="connsiteX4" fmla="*/ 0 w 1756584"/>
              <a:gd name="connsiteY4" fmla="*/ 4023445 h 4408488"/>
              <a:gd name="connsiteX5" fmla="*/ 0 w 1756584"/>
              <a:gd name="connsiteY5" fmla="*/ 4408488 h 4408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56584" h="4408488">
                <a:moveTo>
                  <a:pt x="1756584" y="4408488"/>
                </a:moveTo>
                <a:lnTo>
                  <a:pt x="1756584" y="0"/>
                </a:lnTo>
                <a:lnTo>
                  <a:pt x="1350810" y="0"/>
                </a:lnTo>
                <a:lnTo>
                  <a:pt x="1350810" y="4024068"/>
                </a:lnTo>
                <a:lnTo>
                  <a:pt x="0" y="4023445"/>
                </a:lnTo>
                <a:lnTo>
                  <a:pt x="0" y="4408488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C86C2B07-2A41-4CB1-9C51-F037AF4176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V="1">
            <a:off x="8673443" y="2182330"/>
            <a:ext cx="1755930" cy="4408488"/>
          </a:xfrm>
          <a:custGeom>
            <a:avLst/>
            <a:gdLst>
              <a:gd name="connsiteX0" fmla="*/ 0 w 1755930"/>
              <a:gd name="connsiteY0" fmla="*/ 4023420 h 4408488"/>
              <a:gd name="connsiteX1" fmla="*/ 1 w 1755930"/>
              <a:gd name="connsiteY1" fmla="*/ 4408488 h 4408488"/>
              <a:gd name="connsiteX2" fmla="*/ 1755930 w 1755930"/>
              <a:gd name="connsiteY2" fmla="*/ 4408488 h 4408488"/>
              <a:gd name="connsiteX3" fmla="*/ 1755930 w 1755930"/>
              <a:gd name="connsiteY3" fmla="*/ 0 h 4408488"/>
              <a:gd name="connsiteX4" fmla="*/ 1350156 w 1755930"/>
              <a:gd name="connsiteY4" fmla="*/ 0 h 4408488"/>
              <a:gd name="connsiteX5" fmla="*/ 1350156 w 1755930"/>
              <a:gd name="connsiteY5" fmla="*/ 4023628 h 4408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55930" h="4408488">
                <a:moveTo>
                  <a:pt x="0" y="4023420"/>
                </a:moveTo>
                <a:lnTo>
                  <a:pt x="1" y="4408488"/>
                </a:lnTo>
                <a:lnTo>
                  <a:pt x="1755930" y="4408488"/>
                </a:lnTo>
                <a:lnTo>
                  <a:pt x="1755930" y="0"/>
                </a:lnTo>
                <a:lnTo>
                  <a:pt x="1350156" y="0"/>
                </a:lnTo>
                <a:lnTo>
                  <a:pt x="1350156" y="4023628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C3DCAD-2C5C-AE68-B950-3DEC0035A8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9201" y="1123486"/>
            <a:ext cx="9639868" cy="3516753"/>
          </a:xfrm>
        </p:spPr>
        <p:txBody>
          <a:bodyPr anchor="ctr">
            <a:normAutofit/>
          </a:bodyPr>
          <a:lstStyle/>
          <a:p>
            <a:r>
              <a:rPr lang="en-US" sz="2800" b="1" dirty="0"/>
              <a:t>The SOC can use the hunts to create alerts once the query is adapted to identify the outliners</a:t>
            </a:r>
          </a:p>
          <a:p>
            <a:r>
              <a:rPr lang="en-US" sz="2800" b="1" dirty="0"/>
              <a:t>It should be a process where hunting feeds SOC intel for their alerts even outside an incident situation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3F67AAC-C977-4759-A5C8-6BC998F963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6453386"/>
            <a:ext cx="12191998" cy="40461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468709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1">
            <a:extLst>
              <a:ext uri="{FF2B5EF4-FFF2-40B4-BE49-F238E27FC236}">
                <a16:creationId xmlns:a16="http://schemas.microsoft.com/office/drawing/2014/main" id="{9A204626-2220-4678-A939-FD94EA7B53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BFBF71-A520-9DF7-0CA5-B71BC58A7D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4197" y="643077"/>
            <a:ext cx="4759928" cy="1485900"/>
          </a:xfrm>
        </p:spPr>
        <p:txBody>
          <a:bodyPr>
            <a:normAutofit/>
          </a:bodyPr>
          <a:lstStyle/>
          <a:p>
            <a:r>
              <a:rPr lang="en-US" dirty="0"/>
              <a:t>Don’t get hunted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C3DCAD-2C5C-AE68-B950-3DEC0035A8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743" y="2286000"/>
            <a:ext cx="5958837" cy="3581400"/>
          </a:xfrm>
        </p:spPr>
        <p:txBody>
          <a:bodyPr>
            <a:noAutofit/>
          </a:bodyPr>
          <a:lstStyle/>
          <a:p>
            <a:r>
              <a:rPr lang="en-US" sz="2400" b="1" dirty="0"/>
              <a:t>Don’t forget smart adversaries ALSO hunt during incidents (aka they might setup automations to alert on security response activities)</a:t>
            </a:r>
          </a:p>
          <a:p>
            <a:r>
              <a:rPr lang="en-US" sz="2400" b="1" dirty="0"/>
              <a:t>Beware of where from you run your hunts, under what account, what queries and where the results get stored – so the intruder doesn’t notice your activities, or even worse … starts influencing your results</a:t>
            </a:r>
          </a:p>
          <a:p>
            <a:endParaRPr lang="en-US" sz="2400" b="1" dirty="0"/>
          </a:p>
        </p:txBody>
      </p:sp>
      <p:sp>
        <p:nvSpPr>
          <p:cNvPr id="17" name="Rectangle 13">
            <a:extLst>
              <a:ext uri="{FF2B5EF4-FFF2-40B4-BE49-F238E27FC236}">
                <a16:creationId xmlns:a16="http://schemas.microsoft.com/office/drawing/2014/main" id="{EB97D8A6-1C5A-42B6-AE78-F3D0F9BDF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83661" y="0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 descr="A deer with antlers&#10;&#10;Description automatically generated with medium confidence">
            <a:extLst>
              <a:ext uri="{FF2B5EF4-FFF2-40B4-BE49-F238E27FC236}">
                <a16:creationId xmlns:a16="http://schemas.microsoft.com/office/drawing/2014/main" id="{EAB5C8F5-1799-86A5-B856-C5848FCB20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2340" y="1386027"/>
            <a:ext cx="3299579" cy="4085194"/>
          </a:xfrm>
          <a:prstGeom prst="rect">
            <a:avLst/>
          </a:prstGeom>
        </p:spPr>
      </p:pic>
      <p:sp>
        <p:nvSpPr>
          <p:cNvPr id="8" name="Rectangle 7" descr="Cow">
            <a:extLst>
              <a:ext uri="{FF2B5EF4-FFF2-40B4-BE49-F238E27FC236}">
                <a16:creationId xmlns:a16="http://schemas.microsoft.com/office/drawing/2014/main" id="{69FE6AB6-7225-4BFD-2130-26C6F40F4010}"/>
              </a:ext>
            </a:extLst>
          </p:cNvPr>
          <p:cNvSpPr/>
          <p:nvPr/>
        </p:nvSpPr>
        <p:spPr>
          <a:xfrm>
            <a:off x="744118" y="732768"/>
            <a:ext cx="562632" cy="562632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8392708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C89EA62-F38E-4285-A105-C5E1BD3600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2CF6E46A-CCCD-4728-B011-E147B2362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2E2C684B-30C9-4689-A529-EBF1B8ADB2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FA4D8EDA-1733-4E6F-9F25-C42349094B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6">
            <a:extLst>
              <a:ext uri="{FF2B5EF4-FFF2-40B4-BE49-F238E27FC236}">
                <a16:creationId xmlns:a16="http://schemas.microsoft.com/office/drawing/2014/main" id="{422553EA-AB00-4085-AB5D-999AB77BE4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H="1">
            <a:off x="971111" y="-161575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1CE4018-DA59-4838-BDC5-2AD8CD7289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6453386"/>
            <a:ext cx="12191998" cy="4046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4AD393-52B8-E736-1485-29E4B942A802}"/>
              </a:ext>
            </a:extLst>
          </p:cNvPr>
          <p:cNvSpPr txBox="1"/>
          <p:nvPr/>
        </p:nvSpPr>
        <p:spPr>
          <a:xfrm>
            <a:off x="1264024" y="1156447"/>
            <a:ext cx="737795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Translating this to security talk</a:t>
            </a:r>
          </a:p>
          <a:p>
            <a:endParaRPr lang="en-US" sz="3200" dirty="0"/>
          </a:p>
          <a:p>
            <a:r>
              <a:rPr lang="en-US" sz="3200" dirty="0"/>
              <a:t> &gt;&gt;&gt; When an incident puts pressure on a company threat hunting program get a boost (or a start, depends on the case).</a:t>
            </a:r>
            <a:endParaRPr lang="en-NL" sz="3200" dirty="0"/>
          </a:p>
        </p:txBody>
      </p:sp>
    </p:spTree>
    <p:extLst>
      <p:ext uri="{BB962C8B-B14F-4D97-AF65-F5344CB8AC3E}">
        <p14:creationId xmlns:p14="http://schemas.microsoft.com/office/powerpoint/2010/main" val="17424014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BFBF71-A520-9DF7-0CA5-B71BC58A7D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647" y="627529"/>
            <a:ext cx="7660341" cy="148590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Setting up the (incident) scene</a:t>
            </a:r>
            <a:endParaRPr lang="en-NL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5E8FB8-0931-B315-F6A1-79E124201E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8140" y="2043952"/>
            <a:ext cx="8979170" cy="2510857"/>
          </a:xfrm>
        </p:spPr>
        <p:txBody>
          <a:bodyPr>
            <a:noAutofit/>
          </a:bodyPr>
          <a:lstStyle/>
          <a:p>
            <a:r>
              <a:rPr lang="en-US" sz="2800" b="1" dirty="0"/>
              <a:t>Introduction and orientation</a:t>
            </a:r>
          </a:p>
          <a:p>
            <a:r>
              <a:rPr lang="en-US" sz="2800" b="1" dirty="0"/>
              <a:t>First customer meeting (s)</a:t>
            </a:r>
            <a:endParaRPr lang="en-NL" sz="2800" b="1" dirty="0"/>
          </a:p>
        </p:txBody>
      </p:sp>
      <p:sp>
        <p:nvSpPr>
          <p:cNvPr id="4" name="Rectangle 3" descr="Firefighter">
            <a:extLst>
              <a:ext uri="{FF2B5EF4-FFF2-40B4-BE49-F238E27FC236}">
                <a16:creationId xmlns:a16="http://schemas.microsoft.com/office/drawing/2014/main" id="{FB32A700-1574-1355-5385-94A09F3C6F13}"/>
              </a:ext>
            </a:extLst>
          </p:cNvPr>
          <p:cNvSpPr/>
          <p:nvPr/>
        </p:nvSpPr>
        <p:spPr>
          <a:xfrm>
            <a:off x="1296473" y="677908"/>
            <a:ext cx="562632" cy="562632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071701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C89EA62-F38E-4285-A105-C5E1BD3600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2CF6E46A-CCCD-4728-B011-E147B2362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2E2C684B-30C9-4689-A529-EBF1B8ADB2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FA4D8EDA-1733-4E6F-9F25-C42349094B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6">
            <a:extLst>
              <a:ext uri="{FF2B5EF4-FFF2-40B4-BE49-F238E27FC236}">
                <a16:creationId xmlns:a16="http://schemas.microsoft.com/office/drawing/2014/main" id="{422553EA-AB00-4085-AB5D-999AB77BE4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H="1">
            <a:off x="971111" y="-161575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1CE4018-DA59-4838-BDC5-2AD8CD7289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6453386"/>
            <a:ext cx="12191998" cy="4046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4AD393-52B8-E736-1485-29E4B942A802}"/>
              </a:ext>
            </a:extLst>
          </p:cNvPr>
          <p:cNvSpPr txBox="1"/>
          <p:nvPr/>
        </p:nvSpPr>
        <p:spPr>
          <a:xfrm>
            <a:off x="1264024" y="1156447"/>
            <a:ext cx="737795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(a)Typical scenario for a security incident</a:t>
            </a:r>
          </a:p>
          <a:p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all (security related) logs in SIEM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correlations in place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EDR licensed and updated to include full command line logging and relevant intel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…so, we can start hunting and solve our incident! </a:t>
            </a:r>
            <a:endParaRPr lang="en-NL" sz="3200" dirty="0"/>
          </a:p>
        </p:txBody>
      </p:sp>
    </p:spTree>
    <p:extLst>
      <p:ext uri="{BB962C8B-B14F-4D97-AF65-F5344CB8AC3E}">
        <p14:creationId xmlns:p14="http://schemas.microsoft.com/office/powerpoint/2010/main" val="11120214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449BC34D-9C23-4D6D-8213-1F471AF85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FA0F5D6C-5025-4D7E-82DD-C2C6FDA1E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E2AF2C17-4AB4-4402-B84B-129EF95D16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CB73C468-D875-4A8E-A540-E43BF8232D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6">
            <a:extLst>
              <a:ext uri="{FF2B5EF4-FFF2-40B4-BE49-F238E27FC236}">
                <a16:creationId xmlns:a16="http://schemas.microsoft.com/office/drawing/2014/main" id="{B4734F2F-19FC-4D35-9BDE-5CEAD57D9B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027878" y="2016617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0" name="Freeform 6">
            <a:extLst>
              <a:ext uri="{FF2B5EF4-FFF2-40B4-BE49-F238E27FC236}">
                <a16:creationId xmlns:a16="http://schemas.microsoft.com/office/drawing/2014/main" id="{D97A8A26-FD96-4968-A34A-727382AC7E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649163" y="634028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27502A53-133A-72BF-3E63-904E1A64CE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403" y="1425173"/>
            <a:ext cx="4207669" cy="420766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80E0091-AF07-F7AD-3DDF-B00D32FC31D4}"/>
              </a:ext>
            </a:extLst>
          </p:cNvPr>
          <p:cNvSpPr txBox="1"/>
          <p:nvPr/>
        </p:nvSpPr>
        <p:spPr>
          <a:xfrm>
            <a:off x="7056404" y="1581572"/>
            <a:ext cx="437057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Isn’t it?</a:t>
            </a:r>
          </a:p>
          <a:p>
            <a:endParaRPr lang="en-US" sz="3600" b="1" dirty="0"/>
          </a:p>
          <a:p>
            <a:r>
              <a:rPr lang="en-US" sz="3600" b="1" dirty="0"/>
              <a:t>Did this ever happen to you?</a:t>
            </a:r>
          </a:p>
          <a:p>
            <a:r>
              <a:rPr lang="en-US" sz="3600" b="1" dirty="0"/>
              <a:t>(or outside let’s say if you work for the top X banks in the country)</a:t>
            </a:r>
            <a:endParaRPr lang="en-NL" sz="3600" b="1" dirty="0"/>
          </a:p>
        </p:txBody>
      </p:sp>
    </p:spTree>
    <p:extLst>
      <p:ext uri="{BB962C8B-B14F-4D97-AF65-F5344CB8AC3E}">
        <p14:creationId xmlns:p14="http://schemas.microsoft.com/office/powerpoint/2010/main" val="8244171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BFBF71-A520-9DF7-0CA5-B71BC58A7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One should be happy if</a:t>
            </a:r>
            <a:endParaRPr lang="en-NL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5E8FB8-0931-B315-F6A1-79E124201E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8140" y="2043952"/>
            <a:ext cx="8979170" cy="2510857"/>
          </a:xfrm>
        </p:spPr>
        <p:txBody>
          <a:bodyPr>
            <a:noAutofit/>
          </a:bodyPr>
          <a:lstStyle/>
          <a:p>
            <a:r>
              <a:rPr lang="en-US" sz="2800" b="1" dirty="0"/>
              <a:t>There IS a SIEM</a:t>
            </a:r>
          </a:p>
          <a:p>
            <a:r>
              <a:rPr lang="en-US" sz="2800" b="1" dirty="0"/>
              <a:t>There IS an EDR</a:t>
            </a:r>
          </a:p>
          <a:p>
            <a:r>
              <a:rPr lang="en-US" sz="2800" b="1" dirty="0"/>
              <a:t>The SIEM has default correlations in place and has a minima of sources like EDR alerts, firewall logs</a:t>
            </a:r>
            <a:endParaRPr lang="en-NL" sz="2800" b="1" dirty="0"/>
          </a:p>
        </p:txBody>
      </p:sp>
      <p:pic>
        <p:nvPicPr>
          <p:cNvPr id="5" name="Picture 4" descr="A pair of purple sunglasses&#10;&#10;Description automatically generated with low confidence">
            <a:extLst>
              <a:ext uri="{FF2B5EF4-FFF2-40B4-BE49-F238E27FC236}">
                <a16:creationId xmlns:a16="http://schemas.microsoft.com/office/drawing/2014/main" id="{8E2734CB-5D83-459B-490A-374BE6AAE4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3424" y="5236246"/>
            <a:ext cx="3171825" cy="143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437037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FD9A38F-9A2C-42E5-9013-4C4B1FFCB4F6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8C45FB24-BEC6-4D44-888B-84AEBBA2DC0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7ECF6D8-9EA4-45A1-AFEB-B7C326AF085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Crop design</Template>
  <TotalTime>0</TotalTime>
  <Words>1917</Words>
  <Application>Microsoft Office PowerPoint</Application>
  <PresentationFormat>Widescreen</PresentationFormat>
  <Paragraphs>183</Paragraphs>
  <Slides>48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2" baseType="lpstr">
      <vt:lpstr>Arial</vt:lpstr>
      <vt:lpstr>Calibri</vt:lpstr>
      <vt:lpstr>Franklin Gothic Book</vt:lpstr>
      <vt:lpstr>Crop</vt:lpstr>
      <vt:lpstr>Threat hunting</vt:lpstr>
      <vt:lpstr>PowerPoint Presentation</vt:lpstr>
      <vt:lpstr>Intro</vt:lpstr>
      <vt:lpstr>When do people hunt?</vt:lpstr>
      <vt:lpstr>PowerPoint Presentation</vt:lpstr>
      <vt:lpstr>Setting up the (incident) scene</vt:lpstr>
      <vt:lpstr>PowerPoint Presentation</vt:lpstr>
      <vt:lpstr>PowerPoint Presentation</vt:lpstr>
      <vt:lpstr>One should be happy if</vt:lpstr>
      <vt:lpstr>Typical dreams crushers</vt:lpstr>
      <vt:lpstr>PowerPoint Presentation</vt:lpstr>
      <vt:lpstr>PowerPoint Presentation</vt:lpstr>
      <vt:lpstr>AND DON’T FORGET…</vt:lpstr>
      <vt:lpstr>PowerPoint Presentation</vt:lpstr>
      <vt:lpstr>What is this large data transfer?</vt:lpstr>
      <vt:lpstr>What about Jim in sales? What about Joel in HR? What do you think they have in common?   </vt:lpstr>
      <vt:lpstr>PowerPoint Presentation</vt:lpstr>
      <vt:lpstr>The wonders of shadow IT ! … yet another TCP 443 flow</vt:lpstr>
      <vt:lpstr>What do you do as a security incident investigator?</vt:lpstr>
      <vt:lpstr>How to process that large csv / logs from alternate sources (the excel-crash type of thing)? </vt:lpstr>
      <vt:lpstr>UTC!!!  </vt:lpstr>
      <vt:lpstr>Let’s go hunting</vt:lpstr>
      <vt:lpstr>BACK to our siem  </vt:lpstr>
      <vt:lpstr>Few things to keep in mind</vt:lpstr>
      <vt:lpstr>PowerPoint Presentation</vt:lpstr>
      <vt:lpstr>Syntax</vt:lpstr>
      <vt:lpstr>PowerPoint Presentation</vt:lpstr>
      <vt:lpstr>Few other hunts ideas</vt:lpstr>
      <vt:lpstr>Few well-known persistence locations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if you can have it all?</vt:lpstr>
      <vt:lpstr>Better hunting</vt:lpstr>
      <vt:lpstr>PowerPoint Presentation</vt:lpstr>
      <vt:lpstr>Worth considering</vt:lpstr>
      <vt:lpstr>PowerPoint Presentation</vt:lpstr>
      <vt:lpstr>Also… SEGMENTATION!</vt:lpstr>
      <vt:lpstr>Quick win!</vt:lpstr>
      <vt:lpstr>PowerPoint Presentation</vt:lpstr>
      <vt:lpstr>PowerPoint Presentation</vt:lpstr>
      <vt:lpstr>BONUS!</vt:lpstr>
      <vt:lpstr>Don’t get hunted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Threat hunting</dc:title>
  <dc:creator>Daniela Zamfiroiu | One Zero IT</dc:creator>
  <cp:lastModifiedBy>Daniela Zamfiroiu | One Zero IT</cp:lastModifiedBy>
  <cp:revision>42</cp:revision>
  <dcterms:created xsi:type="dcterms:W3CDTF">2022-09-04T09:03:12Z</dcterms:created>
  <dcterms:modified xsi:type="dcterms:W3CDTF">2022-09-05T19:05:31Z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